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Anonymo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28T15:13:21.586">
    <p:pos x="6000" y="0"/>
    <p:text>Heteroscedasticity would probably come under performance evaluation? It's testing for normality in the residuals (modelling errors) and not for a normal distribution in the input data - although residuals that are not normally distributed may be the result of input data that is not normally distributed, the two aren't necessarily the same (heteroscedasticity can be triggered by misspecification, a linear model applied to a non-linear problem etc...). 
Great slide though!!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6-28T14:33:27.003">
    <p:pos x="6000" y="0"/>
    <p:text>So a quick comment on the transformations and results:
Just recalling that we are differencing in order to make a variable stationary, and to do this we may need more than one (or two or three...) rounds of differencing. I think you've written some code using an ADF test to detect for this? These tests are amazing because they will tell you how much differencing that variable will need to become stationary. 
In short - the number of differences that a variable undergoes should be constant across all your experiments. Transformations like logs/arcsinh/any other feature scaling can vary across the experiments, but the differencing should always be the same. Some variables may be stationary after 1st differences, others may be stationary after 2nd/3rd/4th etc... - use the ADF test to find out.
- Will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6-28T14:34:45.894">
    <p:pos x="6000" y="0"/>
    <p:text>Really like the chart on the right (full/pre/during results split). An idea for the future could be to plot the errors for each model for each iteration of a rolling window - we've found it's much easier for an audience to interpret than a big chart! 
- Will</p:text>
  </p:cm>
  <p:cm authorId="0" idx="4" dt="2022-06-28T14:34:45.894">
    <p:pos x="6000" y="0"/>
    <p:text>Also I think it's definitely worth explaining why you have the pre/during split. You could use the NYFed having to shut down their nowcast over the pandemic as a good reason!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6-28T14:36:40.539">
    <p:pos x="6000" y="0"/>
    <p:text>Maybe add that MIDAS is more of an established benchmark in the nowcasting literature than the AR model that you've been using so far. If you can prove that your machine learning methods can beat an established nowcasting model then that is very exciting!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7acf92d17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7acf92d17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7acf92d17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7acf92d17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7acf92d1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7acf92d1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7acf92d17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7acf92d1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7acf92d1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7acf92d1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7acf92d1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7acf92d1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7acf92d1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7acf92d1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a74c6b7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3a74c6b7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7acf92d17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7acf92d17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3c34e06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53c34e06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7acf92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37acf92d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a19fd40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a19fd40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a74c6b7e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a74c6b7e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659ca4c1c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659ca4c1c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7acf92d17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7acf92d17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7acf92d1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37acf92d1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7acf92d17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7acf92d17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7acf92d1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7acf92d1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659ca4d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659ca4d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659ca4c1c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659ca4c1c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7acf92d1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7acf92d1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7833d507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7833d507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7acf92d17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7acf92d17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7acf92d1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7acf92d1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659ca4c1c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659ca4c1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7acf92d17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7acf92d17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7acf92d17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37acf92d17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7acf92d1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37acf92d1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7acf92d17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7acf92d17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7acf92d17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37acf92d17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7acf92d1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7acf92d1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7acf92d1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37acf92d1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7acf92d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7acf92d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659ca4c1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659ca4c1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c0e6159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c0e6159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c0e6159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c0e6159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3c1aad6f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3c1aad6f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7acf92d17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7acf92d17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659ca4c1c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659ca4c1c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7acf92d1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37acf92d1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7acf92d17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7acf92d17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7acf92d17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37acf92d17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comments" Target="../comments/comment3.xml"/><Relationship Id="rId4" Type="http://schemas.openxmlformats.org/officeDocument/2006/relationships/image" Target="../media/image31.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comments" Target="../comments/commen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github.com/DSctadr/Nowcasting-Malaysia-GDP" TargetMode="Externa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55.png"/><Relationship Id="rId5" Type="http://schemas.openxmlformats.org/officeDocument/2006/relationships/image" Target="../media/image49.png"/><Relationship Id="rId6"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75.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6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64.png"/><Relationship Id="rId13" Type="http://schemas.openxmlformats.org/officeDocument/2006/relationships/image" Target="../media/image66.png"/><Relationship Id="rId12" Type="http://schemas.openxmlformats.org/officeDocument/2006/relationships/image" Target="../media/image81.png"/><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0.png"/><Relationship Id="rId4" Type="http://schemas.openxmlformats.org/officeDocument/2006/relationships/image" Target="../media/image68.png"/><Relationship Id="rId9" Type="http://schemas.openxmlformats.org/officeDocument/2006/relationships/image" Target="../media/image63.png"/><Relationship Id="rId14" Type="http://schemas.openxmlformats.org/officeDocument/2006/relationships/image" Target="../media/image77.png"/><Relationship Id="rId5" Type="http://schemas.openxmlformats.org/officeDocument/2006/relationships/image" Target="../media/image61.png"/><Relationship Id="rId6" Type="http://schemas.openxmlformats.org/officeDocument/2006/relationships/image" Target="../media/image73.png"/><Relationship Id="rId7" Type="http://schemas.openxmlformats.org/officeDocument/2006/relationships/image" Target="../media/image67.png"/><Relationship Id="rId8"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1" Type="http://schemas.openxmlformats.org/officeDocument/2006/relationships/image" Target="../media/image82.png"/><Relationship Id="rId10" Type="http://schemas.openxmlformats.org/officeDocument/2006/relationships/image" Target="../media/image76.png"/><Relationship Id="rId13" Type="http://schemas.openxmlformats.org/officeDocument/2006/relationships/image" Target="../media/image89.png"/><Relationship Id="rId12" Type="http://schemas.openxmlformats.org/officeDocument/2006/relationships/image" Target="../media/image79.png"/><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6.png"/><Relationship Id="rId14"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88.png"/><Relationship Id="rId7" Type="http://schemas.openxmlformats.org/officeDocument/2006/relationships/image" Target="../media/image80.png"/><Relationship Id="rId8"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3.png"/><Relationship Id="rId13" Type="http://schemas.openxmlformats.org/officeDocument/2006/relationships/image" Target="../media/image13.png"/><Relationship Id="rId12"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6.png"/><Relationship Id="rId1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Nowcasting Malaysia’s GDP using Machine Learning</a:t>
            </a:r>
            <a:endParaRPr/>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2353350"/>
            <a:ext cx="8520600" cy="1517100"/>
          </a:xfrm>
          <a:prstGeom prst="rect">
            <a:avLst/>
          </a:prstGeom>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75"/>
              <a:buFont typeface="Arial"/>
              <a:buNone/>
            </a:pPr>
            <a:r>
              <a:rPr lang="en-GB" sz="1400"/>
              <a:t>Prepared by (mentees):</a:t>
            </a:r>
            <a:endParaRPr sz="1400"/>
          </a:p>
          <a:p>
            <a:pPr indent="0" lvl="0" marL="0" marR="0" rtl="0" algn="ctr">
              <a:lnSpc>
                <a:spcPct val="90000"/>
              </a:lnSpc>
              <a:spcBef>
                <a:spcPts val="0"/>
              </a:spcBef>
              <a:spcAft>
                <a:spcPts val="0"/>
              </a:spcAft>
              <a:buSzPts val="275"/>
              <a:buNone/>
            </a:pPr>
            <a:r>
              <a:rPr b="1" lang="en-GB" sz="1400" u="sng"/>
              <a:t>Veronica </a:t>
            </a:r>
            <a:r>
              <a:rPr lang="en-GB" sz="1400"/>
              <a:t>S. Jamilat</a:t>
            </a:r>
            <a:endParaRPr sz="1400"/>
          </a:p>
          <a:p>
            <a:pPr indent="0" lvl="0" marL="0" marR="0" rtl="0" algn="ctr">
              <a:lnSpc>
                <a:spcPct val="90000"/>
              </a:lnSpc>
              <a:spcBef>
                <a:spcPts val="0"/>
              </a:spcBef>
              <a:spcAft>
                <a:spcPts val="0"/>
              </a:spcAft>
              <a:buSzPts val="275"/>
              <a:buNone/>
            </a:pPr>
            <a:r>
              <a:rPr lang="en-GB" sz="1400"/>
              <a:t>Fatin </a:t>
            </a:r>
            <a:r>
              <a:rPr b="1" lang="en-GB" sz="1400" u="sng"/>
              <a:t>Ezzati </a:t>
            </a:r>
            <a:r>
              <a:rPr lang="en-GB" sz="1400"/>
              <a:t>Mohd Aris</a:t>
            </a:r>
            <a:endParaRPr sz="1400"/>
          </a:p>
          <a:p>
            <a:pPr indent="0" lvl="0" marL="0" rtl="0" algn="ctr">
              <a:lnSpc>
                <a:spcPct val="100000"/>
              </a:lnSpc>
              <a:spcBef>
                <a:spcPts val="0"/>
              </a:spcBef>
              <a:spcAft>
                <a:spcPts val="0"/>
              </a:spcAft>
              <a:buSzPts val="1100"/>
              <a:buNone/>
            </a:pPr>
            <a:r>
              <a:rPr lang="en-GB" sz="1400"/>
              <a:t>Siti Khadijah Jasni (</a:t>
            </a:r>
            <a:r>
              <a:rPr b="1" lang="en-GB" sz="1400" u="sng"/>
              <a:t>KJ</a:t>
            </a:r>
            <a:r>
              <a:rPr lang="en-GB" sz="1400"/>
              <a:t>)</a:t>
            </a:r>
            <a:endParaRPr sz="1700">
              <a:solidFill>
                <a:schemeClr val="dk1"/>
              </a:solidFill>
            </a:endParaRPr>
          </a:p>
          <a:p>
            <a:pPr indent="0" lvl="0" marL="0" rtl="0" algn="ctr">
              <a:lnSpc>
                <a:spcPct val="100000"/>
              </a:lnSpc>
              <a:spcBef>
                <a:spcPts val="0"/>
              </a:spcBef>
              <a:spcAft>
                <a:spcPts val="0"/>
              </a:spcAft>
              <a:buSzPts val="1100"/>
              <a:buNone/>
            </a:pPr>
            <a:r>
              <a:rPr i="1" lang="en-GB" sz="1400"/>
              <a:t>Department of Statistics Malaysia</a:t>
            </a:r>
            <a:endParaRPr i="1" sz="1400"/>
          </a:p>
          <a:p>
            <a:pPr indent="0" lvl="0" marL="0" rtl="0" algn="ctr">
              <a:lnSpc>
                <a:spcPct val="90000"/>
              </a:lnSpc>
              <a:spcBef>
                <a:spcPts val="0"/>
              </a:spcBef>
              <a:spcAft>
                <a:spcPts val="0"/>
              </a:spcAft>
              <a:buSzPts val="275"/>
              <a:buNone/>
            </a:pPr>
            <a:r>
              <a:t/>
            </a:r>
            <a:endParaRPr sz="1400"/>
          </a:p>
          <a:p>
            <a:pPr indent="0" lvl="0" marL="0" rtl="0" algn="ctr">
              <a:lnSpc>
                <a:spcPct val="90000"/>
              </a:lnSpc>
              <a:spcBef>
                <a:spcPts val="0"/>
              </a:spcBef>
              <a:spcAft>
                <a:spcPts val="0"/>
              </a:spcAft>
              <a:buSzPts val="275"/>
              <a:buNone/>
            </a:pPr>
            <a:r>
              <a:rPr lang="en-GB" sz="1600"/>
              <a:t>For</a:t>
            </a:r>
            <a:endParaRPr sz="1600"/>
          </a:p>
          <a:p>
            <a:pPr indent="0" lvl="0" marL="0" rtl="0" algn="ctr">
              <a:lnSpc>
                <a:spcPct val="100000"/>
              </a:lnSpc>
              <a:spcBef>
                <a:spcPts val="0"/>
              </a:spcBef>
              <a:spcAft>
                <a:spcPts val="0"/>
              </a:spcAft>
              <a:buSzPts val="275"/>
              <a:buNone/>
            </a:pPr>
            <a:r>
              <a:rPr lang="en-GB" sz="1600"/>
              <a:t>Final  Check-in: International DS Accelerator</a:t>
            </a:r>
            <a:endParaRPr sz="1600"/>
          </a:p>
          <a:p>
            <a:pPr indent="0" lvl="0" marL="0" rtl="0" algn="ctr">
              <a:lnSpc>
                <a:spcPct val="100000"/>
              </a:lnSpc>
              <a:spcBef>
                <a:spcPts val="0"/>
              </a:spcBef>
              <a:spcAft>
                <a:spcPts val="0"/>
              </a:spcAft>
              <a:buSzPts val="275"/>
              <a:buNone/>
            </a:pPr>
            <a:r>
              <a:rPr lang="en-GB" sz="1600"/>
              <a:t>June 29</a:t>
            </a:r>
            <a:r>
              <a:rPr lang="en-GB" sz="1600"/>
              <a:t>, 2022</a:t>
            </a:r>
            <a:endParaRPr sz="1600"/>
          </a:p>
          <a:p>
            <a:pPr indent="0" lvl="0" marL="0" rtl="0" algn="ctr">
              <a:lnSpc>
                <a:spcPct val="100000"/>
              </a:lnSpc>
              <a:spcBef>
                <a:spcPts val="0"/>
              </a:spcBef>
              <a:spcAft>
                <a:spcPts val="0"/>
              </a:spcAft>
              <a:buSzPts val="275"/>
              <a:buNone/>
            </a:pPr>
            <a:r>
              <a:t/>
            </a:r>
            <a:endParaRPr sz="1600"/>
          </a:p>
          <a:p>
            <a:pPr indent="0" lvl="0" marL="0" rtl="0" algn="ctr">
              <a:lnSpc>
                <a:spcPct val="100000"/>
              </a:lnSpc>
              <a:spcBef>
                <a:spcPts val="0"/>
              </a:spcBef>
              <a:spcAft>
                <a:spcPts val="0"/>
              </a:spcAft>
              <a:buSzPts val="275"/>
              <a:buNone/>
            </a:pPr>
            <a:r>
              <a:rPr i="1" lang="en-GB" sz="1600"/>
              <a:t>Mentor: Will Malpass (Data Science Campus, UK)</a:t>
            </a:r>
            <a:endParaRPr i="1" sz="1600"/>
          </a:p>
          <a:p>
            <a:pPr indent="0" lvl="0" marL="0" rtl="0" algn="ctr">
              <a:lnSpc>
                <a:spcPct val="90000"/>
              </a:lnSpc>
              <a:spcBef>
                <a:spcPts val="0"/>
              </a:spcBef>
              <a:spcAft>
                <a:spcPts val="0"/>
              </a:spcAft>
              <a:buSzPts val="275"/>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Transformation Methods</a:t>
            </a:r>
            <a:endParaRPr/>
          </a:p>
          <a:p>
            <a:pPr indent="0" lvl="0" marL="0" rtl="0" algn="l">
              <a:spcBef>
                <a:spcPts val="0"/>
              </a:spcBef>
              <a:spcAft>
                <a:spcPts val="0"/>
              </a:spcAft>
              <a:buNone/>
            </a:pPr>
            <a:r>
              <a:t/>
            </a:r>
            <a:endParaRPr sz="1800"/>
          </a:p>
          <a:p>
            <a:pPr indent="-331470" lvl="0" marL="457200" rtl="0" algn="l">
              <a:spcBef>
                <a:spcPts val="0"/>
              </a:spcBef>
              <a:spcAft>
                <a:spcPts val="0"/>
              </a:spcAft>
              <a:buSzPct val="100000"/>
              <a:buChar char="●"/>
            </a:pPr>
            <a:r>
              <a:rPr lang="en-GB" sz="1800"/>
              <a:t>To ensure all the variables are </a:t>
            </a:r>
            <a:r>
              <a:rPr lang="en-GB" sz="1800"/>
              <a:t>stationary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 name="Google Shape;129;p22"/>
          <p:cNvSpPr txBox="1"/>
          <p:nvPr>
            <p:ph idx="1" type="body"/>
          </p:nvPr>
        </p:nvSpPr>
        <p:spPr>
          <a:xfrm>
            <a:off x="458000" y="1553350"/>
            <a:ext cx="5748000" cy="1313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AutoNum type="arabicPeriod"/>
            </a:pPr>
            <a:r>
              <a:rPr lang="en-GB"/>
              <a:t>First differencing</a:t>
            </a:r>
            <a:endParaRPr/>
          </a:p>
          <a:p>
            <a:pPr indent="-317500" lvl="0" marL="457200" rtl="0" algn="l">
              <a:spcBef>
                <a:spcPts val="0"/>
              </a:spcBef>
              <a:spcAft>
                <a:spcPts val="0"/>
              </a:spcAft>
              <a:buSzPts val="1400"/>
              <a:buAutoNum type="arabicPeriod"/>
            </a:pPr>
            <a:r>
              <a:rPr lang="en-GB"/>
              <a:t>Second differencing</a:t>
            </a:r>
            <a:endParaRPr/>
          </a:p>
          <a:p>
            <a:pPr indent="-317500" lvl="0" marL="457200" rtl="0" algn="l">
              <a:spcBef>
                <a:spcPts val="0"/>
              </a:spcBef>
              <a:spcAft>
                <a:spcPts val="0"/>
              </a:spcAft>
              <a:buSzPts val="1400"/>
              <a:buAutoNum type="arabicPeriod"/>
            </a:pPr>
            <a:r>
              <a:rPr lang="en-GB"/>
              <a:t>Log-first and second differencing</a:t>
            </a:r>
            <a:endParaRPr/>
          </a:p>
          <a:p>
            <a:pPr indent="-317500" lvl="0" marL="457200" rtl="0" algn="l">
              <a:spcBef>
                <a:spcPts val="0"/>
              </a:spcBef>
              <a:spcAft>
                <a:spcPts val="0"/>
              </a:spcAft>
              <a:buSzPts val="1400"/>
              <a:buAutoNum type="arabicPeriod"/>
            </a:pPr>
            <a:r>
              <a:rPr lang="en-GB"/>
              <a:t>Year-on-year change </a:t>
            </a:r>
            <a:endParaRPr/>
          </a:p>
          <a:p>
            <a:pPr indent="-317500" lvl="0" marL="457200" rtl="0" algn="l">
              <a:spcBef>
                <a:spcPts val="0"/>
              </a:spcBef>
              <a:spcAft>
                <a:spcPts val="0"/>
              </a:spcAft>
              <a:buSzPts val="1400"/>
              <a:buAutoNum type="arabicPeriod"/>
            </a:pPr>
            <a:r>
              <a:rPr lang="en-GB"/>
              <a:t>Inverse hyperbolic sine function (arcsinh) -  1st differencing</a:t>
            </a:r>
            <a:endParaRPr/>
          </a:p>
        </p:txBody>
      </p:sp>
      <p:pic>
        <p:nvPicPr>
          <p:cNvPr id="130" name="Google Shape;130;p22"/>
          <p:cNvPicPr preferRelativeResize="0"/>
          <p:nvPr/>
        </p:nvPicPr>
        <p:blipFill>
          <a:blip r:embed="rId3">
            <a:alphaModFix/>
          </a:blip>
          <a:stretch>
            <a:fillRect/>
          </a:stretch>
        </p:blipFill>
        <p:spPr>
          <a:xfrm>
            <a:off x="6560107" y="275537"/>
            <a:ext cx="2272193" cy="4592425"/>
          </a:xfrm>
          <a:prstGeom prst="rect">
            <a:avLst/>
          </a:prstGeom>
          <a:noFill/>
          <a:ln>
            <a:noFill/>
          </a:ln>
        </p:spPr>
      </p:pic>
      <p:sp>
        <p:nvSpPr>
          <p:cNvPr id="131" name="Google Shape;131;p22"/>
          <p:cNvSpPr txBox="1"/>
          <p:nvPr/>
        </p:nvSpPr>
        <p:spPr>
          <a:xfrm>
            <a:off x="3626975" y="2021650"/>
            <a:ext cx="3319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000">
                <a:solidFill>
                  <a:srgbClr val="0000FF"/>
                </a:solidFill>
              </a:rPr>
              <a:t>* Note: Labour data contain negative values</a:t>
            </a:r>
            <a:endParaRPr sz="1000">
              <a:solidFill>
                <a:srgbClr val="0000FF"/>
              </a:solidFill>
            </a:endParaRPr>
          </a:p>
        </p:txBody>
      </p:sp>
      <p:pic>
        <p:nvPicPr>
          <p:cNvPr id="132" name="Google Shape;132;p22"/>
          <p:cNvPicPr preferRelativeResize="0"/>
          <p:nvPr/>
        </p:nvPicPr>
        <p:blipFill>
          <a:blip r:embed="rId4">
            <a:alphaModFix/>
          </a:blip>
          <a:stretch>
            <a:fillRect/>
          </a:stretch>
        </p:blipFill>
        <p:spPr>
          <a:xfrm>
            <a:off x="311700" y="3190276"/>
            <a:ext cx="6106664"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Variable Selection</a:t>
            </a:r>
            <a:endParaRPr/>
          </a:p>
        </p:txBody>
      </p:sp>
      <p:sp>
        <p:nvSpPr>
          <p:cNvPr id="138" name="Google Shape;138;p23"/>
          <p:cNvSpPr txBox="1"/>
          <p:nvPr>
            <p:ph idx="1" type="body"/>
          </p:nvPr>
        </p:nvSpPr>
        <p:spPr>
          <a:xfrm>
            <a:off x="311700" y="1093925"/>
            <a:ext cx="5415000" cy="1554000"/>
          </a:xfrm>
          <a:prstGeom prst="rect">
            <a:avLst/>
          </a:prstGeom>
        </p:spPr>
        <p:txBody>
          <a:bodyPr anchorCtr="0" anchor="t" bIns="91425" lIns="91425" spcFirstLastPara="1" rIns="91425" wrap="square" tIns="91425">
            <a:normAutofit/>
          </a:bodyPr>
          <a:lstStyle/>
          <a:p>
            <a:pPr indent="-311150" lvl="0" marL="457200" rtl="0" algn="l">
              <a:lnSpc>
                <a:spcPct val="105000"/>
              </a:lnSpc>
              <a:spcBef>
                <a:spcPts val="0"/>
              </a:spcBef>
              <a:spcAft>
                <a:spcPts val="0"/>
              </a:spcAft>
              <a:buSzPts val="1300"/>
              <a:buChar char="●"/>
            </a:pPr>
            <a:r>
              <a:rPr lang="en-GB" sz="1300"/>
              <a:t>A</a:t>
            </a:r>
            <a:r>
              <a:rPr lang="en-GB" sz="1300"/>
              <a:t>dvanced estimates using all these variables (variables selection method) to produce GDP</a:t>
            </a:r>
            <a:endParaRPr sz="1300"/>
          </a:p>
          <a:p>
            <a:pPr indent="-311150" lvl="0" marL="457200" rtl="0" algn="l">
              <a:lnSpc>
                <a:spcPct val="105000"/>
              </a:lnSpc>
              <a:spcBef>
                <a:spcPts val="0"/>
              </a:spcBef>
              <a:spcAft>
                <a:spcPts val="0"/>
              </a:spcAft>
              <a:buSzPts val="1300"/>
              <a:buChar char="●"/>
            </a:pPr>
            <a:r>
              <a:rPr lang="en-GB" sz="1300"/>
              <a:t>Using all variables (after dropping all vars with missing values) produce better results </a:t>
            </a:r>
            <a:endParaRPr sz="1300"/>
          </a:p>
          <a:p>
            <a:pPr indent="-311150" lvl="0" marL="457200" rtl="0" algn="l">
              <a:lnSpc>
                <a:spcPct val="105000"/>
              </a:lnSpc>
              <a:spcBef>
                <a:spcPts val="0"/>
              </a:spcBef>
              <a:spcAft>
                <a:spcPts val="0"/>
              </a:spcAft>
              <a:buSzPts val="1300"/>
              <a:buChar char="●"/>
            </a:pPr>
            <a:r>
              <a:rPr b="1" lang="en-GB" sz="1300"/>
              <a:t>Therefore,</a:t>
            </a:r>
            <a:r>
              <a:rPr lang="en-GB" sz="1300"/>
              <a:t> more variables needed to capture factors / signals to nowcast gdp</a:t>
            </a:r>
            <a:endParaRPr sz="1300"/>
          </a:p>
        </p:txBody>
      </p:sp>
      <p:pic>
        <p:nvPicPr>
          <p:cNvPr id="139" name="Google Shape;139;p23"/>
          <p:cNvPicPr preferRelativeResize="0"/>
          <p:nvPr/>
        </p:nvPicPr>
        <p:blipFill>
          <a:blip r:embed="rId3">
            <a:alphaModFix/>
          </a:blip>
          <a:stretch>
            <a:fillRect/>
          </a:stretch>
        </p:blipFill>
        <p:spPr>
          <a:xfrm>
            <a:off x="6437750" y="950188"/>
            <a:ext cx="2185455" cy="3820975"/>
          </a:xfrm>
          <a:prstGeom prst="rect">
            <a:avLst/>
          </a:prstGeom>
          <a:noFill/>
          <a:ln>
            <a:noFill/>
          </a:ln>
        </p:spPr>
      </p:pic>
      <p:sp>
        <p:nvSpPr>
          <p:cNvPr id="140" name="Google Shape;140;p23"/>
          <p:cNvSpPr txBox="1"/>
          <p:nvPr/>
        </p:nvSpPr>
        <p:spPr>
          <a:xfrm>
            <a:off x="6597575" y="1039300"/>
            <a:ext cx="1898400" cy="400200"/>
          </a:xfrm>
          <a:prstGeom prst="rect">
            <a:avLst/>
          </a:prstGeom>
          <a:solidFill>
            <a:srgbClr val="A4C2F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Variable Selection</a:t>
            </a:r>
            <a:endParaRPr b="1"/>
          </a:p>
        </p:txBody>
      </p:sp>
      <p:pic>
        <p:nvPicPr>
          <p:cNvPr id="141" name="Google Shape;141;p23"/>
          <p:cNvPicPr preferRelativeResize="0"/>
          <p:nvPr/>
        </p:nvPicPr>
        <p:blipFill>
          <a:blip r:embed="rId4">
            <a:alphaModFix/>
          </a:blip>
          <a:stretch>
            <a:fillRect/>
          </a:stretch>
        </p:blipFill>
        <p:spPr>
          <a:xfrm>
            <a:off x="152400" y="2672925"/>
            <a:ext cx="5722848" cy="196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Overall Experiments</a:t>
            </a:r>
            <a:endParaRPr/>
          </a:p>
        </p:txBody>
      </p:sp>
      <p:sp>
        <p:nvSpPr>
          <p:cNvPr id="147" name="Google Shape;147;p24"/>
          <p:cNvSpPr txBox="1"/>
          <p:nvPr>
            <p:ph idx="1" type="body"/>
          </p:nvPr>
        </p:nvSpPr>
        <p:spPr>
          <a:xfrm>
            <a:off x="311700" y="1152475"/>
            <a:ext cx="380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Benchmark Model: AR</a:t>
            </a:r>
            <a:endParaRPr/>
          </a:p>
          <a:p>
            <a:pPr indent="0" lvl="0" marL="0" rtl="0" algn="l">
              <a:lnSpc>
                <a:spcPct val="100000"/>
              </a:lnSpc>
              <a:spcBef>
                <a:spcPts val="1200"/>
              </a:spcBef>
              <a:spcAft>
                <a:spcPts val="0"/>
              </a:spcAft>
              <a:buNone/>
            </a:pPr>
            <a:r>
              <a:rPr lang="en-GB"/>
              <a:t>All </a:t>
            </a:r>
            <a:r>
              <a:rPr lang="en-GB"/>
              <a:t>four</a:t>
            </a:r>
            <a:r>
              <a:rPr lang="en-GB"/>
              <a:t> experiments varies from:</a:t>
            </a:r>
            <a:endParaRPr/>
          </a:p>
          <a:p>
            <a:pPr indent="-342900" lvl="0" marL="457200" rtl="0" algn="l">
              <a:lnSpc>
                <a:spcPct val="100000"/>
              </a:lnSpc>
              <a:spcBef>
                <a:spcPts val="0"/>
              </a:spcBef>
              <a:spcAft>
                <a:spcPts val="0"/>
              </a:spcAft>
              <a:buSzPts val="1800"/>
              <a:buAutoNum type="arabicParenR"/>
            </a:pPr>
            <a:r>
              <a:rPr lang="en-GB"/>
              <a:t>Imputations on missing values</a:t>
            </a:r>
            <a:endParaRPr/>
          </a:p>
          <a:p>
            <a:pPr indent="-342900" lvl="0" marL="457200" rtl="0" algn="l">
              <a:lnSpc>
                <a:spcPct val="100000"/>
              </a:lnSpc>
              <a:spcBef>
                <a:spcPts val="0"/>
              </a:spcBef>
              <a:spcAft>
                <a:spcPts val="0"/>
              </a:spcAft>
              <a:buSzPts val="1800"/>
              <a:buAutoNum type="arabicParenR"/>
            </a:pPr>
            <a:r>
              <a:rPr lang="en-GB"/>
              <a:t>Variables selections</a:t>
            </a:r>
            <a:endParaRPr/>
          </a:p>
          <a:p>
            <a:pPr indent="-342900" lvl="0" marL="457200" rtl="0" algn="l">
              <a:lnSpc>
                <a:spcPct val="100000"/>
              </a:lnSpc>
              <a:spcBef>
                <a:spcPts val="0"/>
              </a:spcBef>
              <a:spcAft>
                <a:spcPts val="0"/>
              </a:spcAft>
              <a:buSzPts val="1800"/>
              <a:buAutoNum type="arabicParenR"/>
            </a:pPr>
            <a:r>
              <a:rPr lang="en-GB"/>
              <a:t>Dataset (split into 3, full data, pre-Covid &amp; during Covid)</a:t>
            </a:r>
            <a:endParaRPr/>
          </a:p>
          <a:p>
            <a:pPr indent="-342900" lvl="0" marL="457200" rtl="0" algn="l">
              <a:lnSpc>
                <a:spcPct val="100000"/>
              </a:lnSpc>
              <a:spcBef>
                <a:spcPts val="0"/>
              </a:spcBef>
              <a:spcAft>
                <a:spcPts val="0"/>
              </a:spcAft>
              <a:buSzPts val="1800"/>
              <a:buAutoNum type="arabicParenR"/>
            </a:pPr>
            <a:r>
              <a:rPr lang="en-GB"/>
              <a:t>ML models</a:t>
            </a:r>
            <a:endParaRPr/>
          </a:p>
          <a:p>
            <a:pPr indent="-342900" lvl="0" marL="457200" rtl="0" algn="l">
              <a:lnSpc>
                <a:spcPct val="100000"/>
              </a:lnSpc>
              <a:spcBef>
                <a:spcPts val="0"/>
              </a:spcBef>
              <a:spcAft>
                <a:spcPts val="0"/>
              </a:spcAft>
              <a:buSzPts val="1800"/>
              <a:buAutoNum type="arabicParenR"/>
            </a:pPr>
            <a:r>
              <a:rPr lang="en-GB"/>
              <a:t>Other models</a:t>
            </a:r>
            <a:endParaRPr/>
          </a:p>
          <a:p>
            <a:pPr indent="-342900" lvl="0" marL="457200" rtl="0" algn="l">
              <a:lnSpc>
                <a:spcPct val="100000"/>
              </a:lnSpc>
              <a:spcBef>
                <a:spcPts val="0"/>
              </a:spcBef>
              <a:spcAft>
                <a:spcPts val="0"/>
              </a:spcAft>
              <a:buSzPts val="1800"/>
              <a:buAutoNum type="arabicParenR"/>
            </a:pPr>
            <a:r>
              <a:rPr lang="en-GB"/>
              <a:t>Software used: Python, R &amp; SAS</a:t>
            </a:r>
            <a:endParaRPr/>
          </a:p>
          <a:p>
            <a:pPr indent="0" lvl="0" marL="0" rtl="0" algn="l">
              <a:lnSpc>
                <a:spcPct val="100000"/>
              </a:lnSpc>
              <a:spcBef>
                <a:spcPts val="0"/>
              </a:spcBef>
              <a:spcAft>
                <a:spcPts val="0"/>
              </a:spcAft>
              <a:buNone/>
            </a:pPr>
            <a:r>
              <a:rPr lang="en-GB"/>
              <a:t>			</a:t>
            </a:r>
            <a:endParaRPr/>
          </a:p>
        </p:txBody>
      </p:sp>
      <p:pic>
        <p:nvPicPr>
          <p:cNvPr id="148" name="Google Shape;148;p24"/>
          <p:cNvPicPr preferRelativeResize="0"/>
          <p:nvPr/>
        </p:nvPicPr>
        <p:blipFill>
          <a:blip r:embed="rId3">
            <a:alphaModFix/>
          </a:blip>
          <a:stretch>
            <a:fillRect/>
          </a:stretch>
        </p:blipFill>
        <p:spPr>
          <a:xfrm>
            <a:off x="4419600" y="116775"/>
            <a:ext cx="4486326" cy="48054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1st Experiments</a:t>
            </a:r>
            <a:endParaRPr/>
          </a:p>
        </p:txBody>
      </p:sp>
      <p:sp>
        <p:nvSpPr>
          <p:cNvPr id="154" name="Google Shape;154;p25"/>
          <p:cNvSpPr txBox="1"/>
          <p:nvPr>
            <p:ph idx="1" type="body"/>
          </p:nvPr>
        </p:nvSpPr>
        <p:spPr>
          <a:xfrm>
            <a:off x="311700" y="1152475"/>
            <a:ext cx="43461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t>For 1st experiment:</a:t>
            </a:r>
            <a:endParaRPr/>
          </a:p>
          <a:p>
            <a:pPr indent="-342900" lvl="0" marL="457200" rtl="0" algn="l">
              <a:lnSpc>
                <a:spcPct val="100000"/>
              </a:lnSpc>
              <a:spcBef>
                <a:spcPts val="0"/>
              </a:spcBef>
              <a:spcAft>
                <a:spcPts val="0"/>
              </a:spcAft>
              <a:buSzPts val="1800"/>
              <a:buAutoNum type="arabicParenR"/>
            </a:pPr>
            <a:r>
              <a:rPr lang="en-GB"/>
              <a:t>Imputations on missing values</a:t>
            </a:r>
            <a:endParaRPr/>
          </a:p>
          <a:p>
            <a:pPr indent="-342900" lvl="0" marL="457200" rtl="0" algn="l">
              <a:lnSpc>
                <a:spcPct val="100000"/>
              </a:lnSpc>
              <a:spcBef>
                <a:spcPts val="0"/>
              </a:spcBef>
              <a:spcAft>
                <a:spcPts val="0"/>
              </a:spcAft>
              <a:buSzPts val="1800"/>
              <a:buAutoNum type="arabicParenR"/>
            </a:pPr>
            <a:r>
              <a:rPr lang="en-GB"/>
              <a:t>Variables selection: correlation</a:t>
            </a:r>
            <a:endParaRPr/>
          </a:p>
          <a:p>
            <a:pPr indent="-342900" lvl="0" marL="457200" rtl="0" algn="l">
              <a:lnSpc>
                <a:spcPct val="100000"/>
              </a:lnSpc>
              <a:spcBef>
                <a:spcPts val="0"/>
              </a:spcBef>
              <a:spcAft>
                <a:spcPts val="0"/>
              </a:spcAft>
              <a:buSzPts val="1800"/>
              <a:buAutoNum type="arabicParenR"/>
            </a:pPr>
            <a:r>
              <a:rPr lang="en-GB"/>
              <a:t>Dataset (split into 3 data sets)</a:t>
            </a:r>
            <a:endParaRPr/>
          </a:p>
          <a:p>
            <a:pPr indent="-342900" lvl="0" marL="457200" rtl="0" algn="l">
              <a:lnSpc>
                <a:spcPct val="100000"/>
              </a:lnSpc>
              <a:spcBef>
                <a:spcPts val="0"/>
              </a:spcBef>
              <a:spcAft>
                <a:spcPts val="0"/>
              </a:spcAft>
              <a:buSzPts val="1800"/>
              <a:buAutoNum type="arabicParenR"/>
            </a:pPr>
            <a:r>
              <a:rPr lang="en-GB"/>
              <a:t>ML models: Expected Maximization &amp; LSTM)</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			</a:t>
            </a:r>
            <a:endParaRPr/>
          </a:p>
        </p:txBody>
      </p:sp>
      <p:pic>
        <p:nvPicPr>
          <p:cNvPr id="155" name="Google Shape;155;p25"/>
          <p:cNvPicPr preferRelativeResize="0"/>
          <p:nvPr/>
        </p:nvPicPr>
        <p:blipFill>
          <a:blip r:embed="rId3">
            <a:alphaModFix/>
          </a:blip>
          <a:stretch>
            <a:fillRect/>
          </a:stretch>
        </p:blipFill>
        <p:spPr>
          <a:xfrm>
            <a:off x="4657800" y="825475"/>
            <a:ext cx="4181399" cy="34360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2nd Experiment</a:t>
            </a:r>
            <a:endParaRPr/>
          </a:p>
        </p:txBody>
      </p:sp>
      <p:pic>
        <p:nvPicPr>
          <p:cNvPr id="161" name="Google Shape;161;p26"/>
          <p:cNvPicPr preferRelativeResize="0"/>
          <p:nvPr/>
        </p:nvPicPr>
        <p:blipFill rotWithShape="1">
          <a:blip r:embed="rId3">
            <a:alphaModFix/>
          </a:blip>
          <a:srcRect b="10505" l="8451" r="7873" t="10084"/>
          <a:stretch/>
        </p:blipFill>
        <p:spPr>
          <a:xfrm>
            <a:off x="4235122" y="790575"/>
            <a:ext cx="4823153" cy="3416400"/>
          </a:xfrm>
          <a:prstGeom prst="rect">
            <a:avLst/>
          </a:prstGeom>
          <a:noFill/>
          <a:ln>
            <a:noFill/>
          </a:ln>
        </p:spPr>
      </p:pic>
      <p:sp>
        <p:nvSpPr>
          <p:cNvPr id="162" name="Google Shape;162;p26"/>
          <p:cNvSpPr txBox="1"/>
          <p:nvPr>
            <p:ph idx="1" type="body"/>
          </p:nvPr>
        </p:nvSpPr>
        <p:spPr>
          <a:xfrm>
            <a:off x="311700" y="1152475"/>
            <a:ext cx="43461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700"/>
              <a:t>For 2nd experiment:</a:t>
            </a:r>
            <a:endParaRPr sz="1700"/>
          </a:p>
          <a:p>
            <a:pPr indent="-336550" lvl="0" marL="457200" rtl="0" algn="l">
              <a:lnSpc>
                <a:spcPct val="100000"/>
              </a:lnSpc>
              <a:spcBef>
                <a:spcPts val="0"/>
              </a:spcBef>
              <a:spcAft>
                <a:spcPts val="0"/>
              </a:spcAft>
              <a:buSzPts val="1700"/>
              <a:buAutoNum type="arabicParenR"/>
            </a:pPr>
            <a:r>
              <a:rPr lang="en-GB" sz="1700"/>
              <a:t>Imputations on missing values: 4 methods</a:t>
            </a:r>
            <a:endParaRPr sz="1700"/>
          </a:p>
          <a:p>
            <a:pPr indent="-336550" lvl="0" marL="457200" rtl="0" algn="l">
              <a:lnSpc>
                <a:spcPct val="100000"/>
              </a:lnSpc>
              <a:spcBef>
                <a:spcPts val="0"/>
              </a:spcBef>
              <a:spcAft>
                <a:spcPts val="0"/>
              </a:spcAft>
              <a:buSzPts val="1700"/>
              <a:buAutoNum type="arabicParenR"/>
            </a:pPr>
            <a:r>
              <a:rPr lang="en-GB" sz="1700"/>
              <a:t>Variables selections: correlation</a:t>
            </a:r>
            <a:endParaRPr sz="1700"/>
          </a:p>
          <a:p>
            <a:pPr indent="-336550" lvl="0" marL="457200" rtl="0" algn="l">
              <a:lnSpc>
                <a:spcPct val="100000"/>
              </a:lnSpc>
              <a:spcBef>
                <a:spcPts val="0"/>
              </a:spcBef>
              <a:spcAft>
                <a:spcPts val="0"/>
              </a:spcAft>
              <a:buSzPts val="1700"/>
              <a:buAutoNum type="arabicParenR"/>
            </a:pPr>
            <a:r>
              <a:rPr lang="en-GB" sz="1700"/>
              <a:t>Dataset:	full data</a:t>
            </a:r>
            <a:endParaRPr sz="1700"/>
          </a:p>
          <a:p>
            <a:pPr indent="-336550" lvl="0" marL="457200" rtl="0" algn="l">
              <a:lnSpc>
                <a:spcPct val="100000"/>
              </a:lnSpc>
              <a:spcBef>
                <a:spcPts val="0"/>
              </a:spcBef>
              <a:spcAft>
                <a:spcPts val="0"/>
              </a:spcAft>
              <a:buSzPts val="1700"/>
              <a:buAutoNum type="arabicParenR"/>
            </a:pPr>
            <a:r>
              <a:rPr lang="en-GB" sz="1700"/>
              <a:t>ML models: Expected Maximization</a:t>
            </a:r>
            <a:endParaRPr sz="1700"/>
          </a:p>
          <a:p>
            <a:pPr indent="0" lvl="0" marL="457200" rtl="0" algn="l">
              <a:lnSpc>
                <a:spcPct val="100000"/>
              </a:lnSpc>
              <a:spcBef>
                <a:spcPts val="0"/>
              </a:spcBef>
              <a:spcAft>
                <a:spcPts val="0"/>
              </a:spcAft>
              <a:buNone/>
            </a:pPr>
            <a:r>
              <a:rPr lang="en-GB" sz="1700"/>
              <a:t>                     &amp; LSTM</a:t>
            </a:r>
            <a:endParaRPr sz="1700"/>
          </a:p>
          <a:p>
            <a:pPr indent="0" lvl="0" marL="45720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lang="en-GB" sz="1700"/>
              <a:t>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3rd Experiment</a:t>
            </a:r>
            <a:endParaRPr/>
          </a:p>
        </p:txBody>
      </p:sp>
      <p:pic>
        <p:nvPicPr>
          <p:cNvPr id="168" name="Google Shape;168;p27"/>
          <p:cNvPicPr preferRelativeResize="0"/>
          <p:nvPr/>
        </p:nvPicPr>
        <p:blipFill rotWithShape="1">
          <a:blip r:embed="rId3">
            <a:alphaModFix/>
          </a:blip>
          <a:srcRect b="5324" l="5615" r="1723" t="5333"/>
          <a:stretch/>
        </p:blipFill>
        <p:spPr>
          <a:xfrm>
            <a:off x="4352925" y="1314450"/>
            <a:ext cx="4724400" cy="2952750"/>
          </a:xfrm>
          <a:prstGeom prst="rect">
            <a:avLst/>
          </a:prstGeom>
          <a:noFill/>
          <a:ln>
            <a:noFill/>
          </a:ln>
        </p:spPr>
      </p:pic>
      <p:sp>
        <p:nvSpPr>
          <p:cNvPr id="169" name="Google Shape;169;p27"/>
          <p:cNvSpPr txBox="1"/>
          <p:nvPr>
            <p:ph idx="1" type="body"/>
          </p:nvPr>
        </p:nvSpPr>
        <p:spPr>
          <a:xfrm>
            <a:off x="311700" y="1152475"/>
            <a:ext cx="4041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t>For 3rd experiment:</a:t>
            </a:r>
            <a:endParaRPr/>
          </a:p>
          <a:p>
            <a:pPr indent="-342900" lvl="0" marL="457200" rtl="0" algn="l">
              <a:lnSpc>
                <a:spcPct val="100000"/>
              </a:lnSpc>
              <a:spcBef>
                <a:spcPts val="0"/>
              </a:spcBef>
              <a:spcAft>
                <a:spcPts val="0"/>
              </a:spcAft>
              <a:buSzPts val="1800"/>
              <a:buAutoNum type="arabicParenR"/>
            </a:pPr>
            <a:r>
              <a:rPr lang="en-GB"/>
              <a:t>Imputations on missing values: MICE &amp; remove NAs</a:t>
            </a:r>
            <a:endParaRPr/>
          </a:p>
          <a:p>
            <a:pPr indent="-342900" lvl="0" marL="457200" rtl="0" algn="l">
              <a:lnSpc>
                <a:spcPct val="100000"/>
              </a:lnSpc>
              <a:spcBef>
                <a:spcPts val="0"/>
              </a:spcBef>
              <a:spcAft>
                <a:spcPts val="0"/>
              </a:spcAft>
              <a:buSzPts val="1800"/>
              <a:buAutoNum type="arabicParenR"/>
            </a:pPr>
            <a:r>
              <a:rPr lang="en-GB"/>
              <a:t>Variables selections: LASSO &amp; correlation</a:t>
            </a:r>
            <a:endParaRPr/>
          </a:p>
          <a:p>
            <a:pPr indent="-342900" lvl="0" marL="457200" rtl="0" algn="l">
              <a:lnSpc>
                <a:spcPct val="100000"/>
              </a:lnSpc>
              <a:spcBef>
                <a:spcPts val="0"/>
              </a:spcBef>
              <a:spcAft>
                <a:spcPts val="0"/>
              </a:spcAft>
              <a:buSzPts val="1800"/>
              <a:buAutoNum type="arabicParenR"/>
            </a:pPr>
            <a:r>
              <a:rPr lang="en-GB"/>
              <a:t>Dataset:	full data</a:t>
            </a:r>
            <a:endParaRPr/>
          </a:p>
          <a:p>
            <a:pPr indent="-342900" lvl="0" marL="457200" rtl="0" algn="l">
              <a:lnSpc>
                <a:spcPct val="100000"/>
              </a:lnSpc>
              <a:spcBef>
                <a:spcPts val="0"/>
              </a:spcBef>
              <a:spcAft>
                <a:spcPts val="0"/>
              </a:spcAft>
              <a:buSzPts val="1800"/>
              <a:buAutoNum type="arabicParenR"/>
            </a:pPr>
            <a:r>
              <a:rPr lang="en-GB"/>
              <a:t>ML models: Random Forest, LSTM, XG Boost &amp; SVM</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4th experiment</a:t>
            </a:r>
            <a:endParaRPr/>
          </a:p>
        </p:txBody>
      </p:sp>
      <p:pic>
        <p:nvPicPr>
          <p:cNvPr id="175" name="Google Shape;175;p28"/>
          <p:cNvPicPr preferRelativeResize="0"/>
          <p:nvPr/>
        </p:nvPicPr>
        <p:blipFill rotWithShape="1">
          <a:blip r:embed="rId4">
            <a:alphaModFix/>
          </a:blip>
          <a:srcRect b="3260" l="1323" r="3465" t="6159"/>
          <a:stretch/>
        </p:blipFill>
        <p:spPr>
          <a:xfrm>
            <a:off x="3733800" y="161925"/>
            <a:ext cx="5250900" cy="4714875"/>
          </a:xfrm>
          <a:prstGeom prst="rect">
            <a:avLst/>
          </a:prstGeom>
          <a:noFill/>
          <a:ln>
            <a:noFill/>
          </a:ln>
        </p:spPr>
      </p:pic>
      <p:sp>
        <p:nvSpPr>
          <p:cNvPr id="176" name="Google Shape;176;p28"/>
          <p:cNvSpPr txBox="1"/>
          <p:nvPr>
            <p:ph idx="1" type="body"/>
          </p:nvPr>
        </p:nvSpPr>
        <p:spPr>
          <a:xfrm>
            <a:off x="311700" y="1152475"/>
            <a:ext cx="35745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a:t>For 4th experiment:</a:t>
            </a:r>
            <a:endParaRPr/>
          </a:p>
          <a:p>
            <a:pPr indent="-342900" lvl="0" marL="457200" rtl="0" algn="l">
              <a:lnSpc>
                <a:spcPct val="100000"/>
              </a:lnSpc>
              <a:spcBef>
                <a:spcPts val="0"/>
              </a:spcBef>
              <a:spcAft>
                <a:spcPts val="0"/>
              </a:spcAft>
              <a:buSzPts val="1800"/>
              <a:buAutoNum type="arabicParenR"/>
            </a:pPr>
            <a:r>
              <a:rPr lang="en-GB"/>
              <a:t>Drop variables with NAs more than 10% </a:t>
            </a:r>
            <a:endParaRPr/>
          </a:p>
          <a:p>
            <a:pPr indent="-342900" lvl="0" marL="457200" rtl="0" algn="l">
              <a:lnSpc>
                <a:spcPct val="100000"/>
              </a:lnSpc>
              <a:spcBef>
                <a:spcPts val="0"/>
              </a:spcBef>
              <a:spcAft>
                <a:spcPts val="0"/>
              </a:spcAft>
              <a:buSzPts val="1800"/>
              <a:buAutoNum type="arabicParenR"/>
            </a:pPr>
            <a:r>
              <a:rPr lang="en-GB"/>
              <a:t>Imputations on missing values: MICE </a:t>
            </a:r>
            <a:endParaRPr/>
          </a:p>
          <a:p>
            <a:pPr indent="-342900" lvl="0" marL="457200" rtl="0" algn="l">
              <a:lnSpc>
                <a:spcPct val="100000"/>
              </a:lnSpc>
              <a:spcBef>
                <a:spcPts val="0"/>
              </a:spcBef>
              <a:spcAft>
                <a:spcPts val="0"/>
              </a:spcAft>
              <a:buSzPts val="1800"/>
              <a:buAutoNum type="arabicParenR"/>
            </a:pPr>
            <a:r>
              <a:rPr lang="en-GB"/>
              <a:t>Applied various techniques of transformation</a:t>
            </a:r>
            <a:endParaRPr/>
          </a:p>
          <a:p>
            <a:pPr indent="-342900" lvl="0" marL="457200" rtl="0" algn="l">
              <a:lnSpc>
                <a:spcPct val="100000"/>
              </a:lnSpc>
              <a:spcBef>
                <a:spcPts val="0"/>
              </a:spcBef>
              <a:spcAft>
                <a:spcPts val="0"/>
              </a:spcAft>
              <a:buSzPts val="1800"/>
              <a:buAutoNum type="arabicParenR"/>
            </a:pPr>
            <a:r>
              <a:rPr lang="en-GB"/>
              <a:t>Variables selections: 6 methods</a:t>
            </a:r>
            <a:endParaRPr/>
          </a:p>
          <a:p>
            <a:pPr indent="-342900" lvl="0" marL="457200" rtl="0" algn="l">
              <a:lnSpc>
                <a:spcPct val="100000"/>
              </a:lnSpc>
              <a:spcBef>
                <a:spcPts val="0"/>
              </a:spcBef>
              <a:spcAft>
                <a:spcPts val="0"/>
              </a:spcAft>
              <a:buSzPts val="1800"/>
              <a:buAutoNum type="arabicParenR"/>
            </a:pPr>
            <a:r>
              <a:rPr lang="en-GB"/>
              <a:t>Train-test-validate set with/ without rolling window</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p:nvPr/>
        </p:nvSpPr>
        <p:spPr>
          <a:xfrm>
            <a:off x="5283325" y="587375"/>
            <a:ext cx="3676200" cy="450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txBox="1"/>
          <p:nvPr>
            <p:ph type="title"/>
          </p:nvPr>
        </p:nvSpPr>
        <p:spPr>
          <a:xfrm>
            <a:off x="3102825" y="0"/>
            <a:ext cx="2572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RESULT</a:t>
            </a:r>
            <a:endParaRPr b="1"/>
          </a:p>
        </p:txBody>
      </p:sp>
      <p:pic>
        <p:nvPicPr>
          <p:cNvPr id="183" name="Google Shape;183;p29"/>
          <p:cNvPicPr preferRelativeResize="0"/>
          <p:nvPr/>
        </p:nvPicPr>
        <p:blipFill>
          <a:blip r:embed="rId4">
            <a:alphaModFix/>
          </a:blip>
          <a:stretch>
            <a:fillRect/>
          </a:stretch>
        </p:blipFill>
        <p:spPr>
          <a:xfrm>
            <a:off x="5421281" y="653000"/>
            <a:ext cx="3411095" cy="4361274"/>
          </a:xfrm>
          <a:prstGeom prst="rect">
            <a:avLst/>
          </a:prstGeom>
          <a:noFill/>
          <a:ln>
            <a:noFill/>
          </a:ln>
        </p:spPr>
      </p:pic>
      <p:pic>
        <p:nvPicPr>
          <p:cNvPr id="184" name="Google Shape;184;p29"/>
          <p:cNvPicPr preferRelativeResize="0"/>
          <p:nvPr/>
        </p:nvPicPr>
        <p:blipFill>
          <a:blip r:embed="rId5">
            <a:alphaModFix/>
          </a:blip>
          <a:stretch>
            <a:fillRect/>
          </a:stretch>
        </p:blipFill>
        <p:spPr>
          <a:xfrm>
            <a:off x="133975" y="2014025"/>
            <a:ext cx="5047576" cy="2294625"/>
          </a:xfrm>
          <a:prstGeom prst="rect">
            <a:avLst/>
          </a:prstGeom>
          <a:noFill/>
          <a:ln>
            <a:noFill/>
          </a:ln>
        </p:spPr>
      </p:pic>
      <p:sp>
        <p:nvSpPr>
          <p:cNvPr id="185" name="Google Shape;185;p29"/>
          <p:cNvSpPr txBox="1"/>
          <p:nvPr/>
        </p:nvSpPr>
        <p:spPr>
          <a:xfrm>
            <a:off x="465750" y="749250"/>
            <a:ext cx="4657500" cy="1092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GB" sz="1500"/>
              <a:t>As expected, the RMSEs during normal times (before COVID) are lower than that during the COVID period.</a:t>
            </a:r>
            <a:endParaRPr sz="1500"/>
          </a:p>
          <a:p>
            <a:pPr indent="0" lvl="0" marL="91440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p:nvPr/>
        </p:nvSpPr>
        <p:spPr>
          <a:xfrm>
            <a:off x="457250" y="456975"/>
            <a:ext cx="8394000" cy="462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txBox="1"/>
          <p:nvPr>
            <p:ph type="title"/>
          </p:nvPr>
        </p:nvSpPr>
        <p:spPr>
          <a:xfrm>
            <a:off x="387900" y="68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GB" sz="2220"/>
              <a:t>Comparison Transformation Method</a:t>
            </a:r>
            <a:endParaRPr sz="2220"/>
          </a:p>
        </p:txBody>
      </p:sp>
      <p:pic>
        <p:nvPicPr>
          <p:cNvPr id="192" name="Google Shape;192;p30"/>
          <p:cNvPicPr preferRelativeResize="0"/>
          <p:nvPr/>
        </p:nvPicPr>
        <p:blipFill rotWithShape="1">
          <a:blip r:embed="rId3">
            <a:alphaModFix/>
          </a:blip>
          <a:srcRect b="10394" l="0" r="0" t="15145"/>
          <a:stretch/>
        </p:blipFill>
        <p:spPr>
          <a:xfrm>
            <a:off x="553875" y="782550"/>
            <a:ext cx="4132075" cy="1258975"/>
          </a:xfrm>
          <a:prstGeom prst="rect">
            <a:avLst/>
          </a:prstGeom>
          <a:noFill/>
          <a:ln>
            <a:noFill/>
          </a:ln>
        </p:spPr>
      </p:pic>
      <p:pic>
        <p:nvPicPr>
          <p:cNvPr id="193" name="Google Shape;193;p30"/>
          <p:cNvPicPr preferRelativeResize="0"/>
          <p:nvPr/>
        </p:nvPicPr>
        <p:blipFill rotWithShape="1">
          <a:blip r:embed="rId4">
            <a:alphaModFix/>
          </a:blip>
          <a:srcRect b="8793" l="0" r="0" t="16305"/>
          <a:stretch/>
        </p:blipFill>
        <p:spPr>
          <a:xfrm>
            <a:off x="589863" y="2320700"/>
            <a:ext cx="4060100" cy="1258975"/>
          </a:xfrm>
          <a:prstGeom prst="rect">
            <a:avLst/>
          </a:prstGeom>
          <a:noFill/>
          <a:ln>
            <a:noFill/>
          </a:ln>
        </p:spPr>
      </p:pic>
      <p:pic>
        <p:nvPicPr>
          <p:cNvPr id="194" name="Google Shape;194;p30"/>
          <p:cNvPicPr preferRelativeResize="0"/>
          <p:nvPr/>
        </p:nvPicPr>
        <p:blipFill rotWithShape="1">
          <a:blip r:embed="rId5">
            <a:alphaModFix/>
          </a:blip>
          <a:srcRect b="10223" l="0" r="0" t="15642"/>
          <a:stretch/>
        </p:blipFill>
        <p:spPr>
          <a:xfrm>
            <a:off x="4858450" y="811414"/>
            <a:ext cx="3896076" cy="1239000"/>
          </a:xfrm>
          <a:prstGeom prst="rect">
            <a:avLst/>
          </a:prstGeom>
          <a:noFill/>
          <a:ln>
            <a:noFill/>
          </a:ln>
        </p:spPr>
      </p:pic>
      <p:pic>
        <p:nvPicPr>
          <p:cNvPr id="195" name="Google Shape;195;p30"/>
          <p:cNvPicPr preferRelativeResize="0"/>
          <p:nvPr/>
        </p:nvPicPr>
        <p:blipFill rotWithShape="1">
          <a:blip r:embed="rId6">
            <a:alphaModFix/>
          </a:blip>
          <a:srcRect b="6475" l="0" r="0" t="14560"/>
          <a:stretch/>
        </p:blipFill>
        <p:spPr>
          <a:xfrm>
            <a:off x="4822450" y="2339975"/>
            <a:ext cx="3896076" cy="1239000"/>
          </a:xfrm>
          <a:prstGeom prst="rect">
            <a:avLst/>
          </a:prstGeom>
          <a:noFill/>
          <a:ln>
            <a:noFill/>
          </a:ln>
        </p:spPr>
      </p:pic>
      <p:pic>
        <p:nvPicPr>
          <p:cNvPr id="196" name="Google Shape;196;p30"/>
          <p:cNvPicPr preferRelativeResize="0"/>
          <p:nvPr/>
        </p:nvPicPr>
        <p:blipFill rotWithShape="1">
          <a:blip r:embed="rId7">
            <a:alphaModFix/>
          </a:blip>
          <a:srcRect b="10501" l="2162" r="0" t="15703"/>
          <a:stretch/>
        </p:blipFill>
        <p:spPr>
          <a:xfrm>
            <a:off x="2418250" y="3635075"/>
            <a:ext cx="5427626" cy="1356100"/>
          </a:xfrm>
          <a:prstGeom prst="rect">
            <a:avLst/>
          </a:prstGeom>
          <a:noFill/>
          <a:ln>
            <a:noFill/>
          </a:ln>
        </p:spPr>
      </p:pic>
      <p:sp>
        <p:nvSpPr>
          <p:cNvPr id="197" name="Google Shape;197;p30"/>
          <p:cNvSpPr txBox="1"/>
          <p:nvPr/>
        </p:nvSpPr>
        <p:spPr>
          <a:xfrm>
            <a:off x="486775" y="468050"/>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 transformation</a:t>
            </a:r>
            <a:endParaRPr/>
          </a:p>
        </p:txBody>
      </p:sp>
      <p:sp>
        <p:nvSpPr>
          <p:cNvPr id="198" name="Google Shape;198;p30"/>
          <p:cNvSpPr txBox="1"/>
          <p:nvPr/>
        </p:nvSpPr>
        <p:spPr>
          <a:xfrm>
            <a:off x="486775" y="1981013"/>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YoY %</a:t>
            </a:r>
            <a:endParaRPr/>
          </a:p>
        </p:txBody>
      </p:sp>
      <p:sp>
        <p:nvSpPr>
          <p:cNvPr id="199" name="Google Shape;199;p30"/>
          <p:cNvSpPr txBox="1"/>
          <p:nvPr/>
        </p:nvSpPr>
        <p:spPr>
          <a:xfrm>
            <a:off x="4845250" y="468050"/>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1st differencing</a:t>
            </a:r>
            <a:endParaRPr/>
          </a:p>
        </p:txBody>
      </p:sp>
      <p:sp>
        <p:nvSpPr>
          <p:cNvPr id="200" name="Google Shape;200;p30"/>
          <p:cNvSpPr txBox="1"/>
          <p:nvPr/>
        </p:nvSpPr>
        <p:spPr>
          <a:xfrm>
            <a:off x="4798525" y="2015975"/>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2nd differencing</a:t>
            </a:r>
            <a:endParaRPr/>
          </a:p>
        </p:txBody>
      </p:sp>
      <p:sp>
        <p:nvSpPr>
          <p:cNvPr id="201" name="Google Shape;201;p30"/>
          <p:cNvSpPr txBox="1"/>
          <p:nvPr/>
        </p:nvSpPr>
        <p:spPr>
          <a:xfrm>
            <a:off x="1520875" y="4062275"/>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Arcsinh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1"/>
          <p:cNvPicPr preferRelativeResize="0"/>
          <p:nvPr/>
        </p:nvPicPr>
        <p:blipFill rotWithShape="1">
          <a:blip r:embed="rId3">
            <a:alphaModFix/>
          </a:blip>
          <a:srcRect b="10394" l="0" r="0" t="15145"/>
          <a:stretch/>
        </p:blipFill>
        <p:spPr>
          <a:xfrm>
            <a:off x="553875" y="782550"/>
            <a:ext cx="4132075" cy="1258975"/>
          </a:xfrm>
          <a:prstGeom prst="rect">
            <a:avLst/>
          </a:prstGeom>
          <a:noFill/>
          <a:ln>
            <a:noFill/>
          </a:ln>
        </p:spPr>
      </p:pic>
      <p:pic>
        <p:nvPicPr>
          <p:cNvPr id="207" name="Google Shape;207;p31"/>
          <p:cNvPicPr preferRelativeResize="0"/>
          <p:nvPr/>
        </p:nvPicPr>
        <p:blipFill rotWithShape="1">
          <a:blip r:embed="rId4">
            <a:alphaModFix/>
          </a:blip>
          <a:srcRect b="8793" l="0" r="0" t="16305"/>
          <a:stretch/>
        </p:blipFill>
        <p:spPr>
          <a:xfrm>
            <a:off x="589863" y="2320700"/>
            <a:ext cx="4060100" cy="1258975"/>
          </a:xfrm>
          <a:prstGeom prst="rect">
            <a:avLst/>
          </a:prstGeom>
          <a:noFill/>
          <a:ln>
            <a:noFill/>
          </a:ln>
        </p:spPr>
      </p:pic>
      <p:pic>
        <p:nvPicPr>
          <p:cNvPr id="208" name="Google Shape;208;p31"/>
          <p:cNvPicPr preferRelativeResize="0"/>
          <p:nvPr/>
        </p:nvPicPr>
        <p:blipFill rotWithShape="1">
          <a:blip r:embed="rId5">
            <a:alphaModFix/>
          </a:blip>
          <a:srcRect b="10223" l="0" r="0" t="15642"/>
          <a:stretch/>
        </p:blipFill>
        <p:spPr>
          <a:xfrm>
            <a:off x="4858450" y="811414"/>
            <a:ext cx="3896076" cy="1239000"/>
          </a:xfrm>
          <a:prstGeom prst="rect">
            <a:avLst/>
          </a:prstGeom>
          <a:noFill/>
          <a:ln>
            <a:noFill/>
          </a:ln>
        </p:spPr>
      </p:pic>
      <p:pic>
        <p:nvPicPr>
          <p:cNvPr id="209" name="Google Shape;209;p31"/>
          <p:cNvPicPr preferRelativeResize="0"/>
          <p:nvPr/>
        </p:nvPicPr>
        <p:blipFill rotWithShape="1">
          <a:blip r:embed="rId6">
            <a:alphaModFix/>
          </a:blip>
          <a:srcRect b="6475" l="0" r="0" t="14560"/>
          <a:stretch/>
        </p:blipFill>
        <p:spPr>
          <a:xfrm>
            <a:off x="4822450" y="2339975"/>
            <a:ext cx="3896076" cy="1239000"/>
          </a:xfrm>
          <a:prstGeom prst="rect">
            <a:avLst/>
          </a:prstGeom>
          <a:noFill/>
          <a:ln>
            <a:noFill/>
          </a:ln>
        </p:spPr>
      </p:pic>
      <p:pic>
        <p:nvPicPr>
          <p:cNvPr id="210" name="Google Shape;210;p31"/>
          <p:cNvPicPr preferRelativeResize="0"/>
          <p:nvPr/>
        </p:nvPicPr>
        <p:blipFill rotWithShape="1">
          <a:blip r:embed="rId7">
            <a:alphaModFix/>
          </a:blip>
          <a:srcRect b="10501" l="2162" r="0" t="15703"/>
          <a:stretch/>
        </p:blipFill>
        <p:spPr>
          <a:xfrm>
            <a:off x="2418250" y="3635075"/>
            <a:ext cx="5427626" cy="1356100"/>
          </a:xfrm>
          <a:prstGeom prst="rect">
            <a:avLst/>
          </a:prstGeom>
          <a:noFill/>
          <a:ln>
            <a:noFill/>
          </a:ln>
        </p:spPr>
      </p:pic>
      <p:sp>
        <p:nvSpPr>
          <p:cNvPr id="211" name="Google Shape;211;p31"/>
          <p:cNvSpPr txBox="1"/>
          <p:nvPr/>
        </p:nvSpPr>
        <p:spPr>
          <a:xfrm>
            <a:off x="486775" y="468050"/>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 transformation</a:t>
            </a:r>
            <a:endParaRPr/>
          </a:p>
        </p:txBody>
      </p:sp>
      <p:sp>
        <p:nvSpPr>
          <p:cNvPr id="212" name="Google Shape;212;p31"/>
          <p:cNvSpPr txBox="1"/>
          <p:nvPr/>
        </p:nvSpPr>
        <p:spPr>
          <a:xfrm>
            <a:off x="486775" y="1981013"/>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YoY %</a:t>
            </a:r>
            <a:endParaRPr/>
          </a:p>
        </p:txBody>
      </p:sp>
      <p:sp>
        <p:nvSpPr>
          <p:cNvPr id="213" name="Google Shape;213;p31"/>
          <p:cNvSpPr txBox="1"/>
          <p:nvPr/>
        </p:nvSpPr>
        <p:spPr>
          <a:xfrm>
            <a:off x="4845250" y="468050"/>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1st differencing</a:t>
            </a:r>
            <a:endParaRPr/>
          </a:p>
        </p:txBody>
      </p:sp>
      <p:sp>
        <p:nvSpPr>
          <p:cNvPr id="214" name="Google Shape;214;p31"/>
          <p:cNvSpPr txBox="1"/>
          <p:nvPr/>
        </p:nvSpPr>
        <p:spPr>
          <a:xfrm>
            <a:off x="4798525" y="2015975"/>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2nd differencing</a:t>
            </a:r>
            <a:endParaRPr/>
          </a:p>
        </p:txBody>
      </p:sp>
      <p:sp>
        <p:nvSpPr>
          <p:cNvPr id="215" name="Google Shape;215;p31"/>
          <p:cNvSpPr txBox="1"/>
          <p:nvPr/>
        </p:nvSpPr>
        <p:spPr>
          <a:xfrm>
            <a:off x="1520875" y="4062275"/>
            <a:ext cx="16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Arcsinh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GB"/>
              <a:t>Project objectives: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GB"/>
              <a:t>To identify new and potential approach that is nowcasting using machine learning models.</a:t>
            </a:r>
            <a:endParaRPr/>
          </a:p>
          <a:p>
            <a:pPr indent="-342900" lvl="0" marL="457200" rtl="0" algn="l">
              <a:spcBef>
                <a:spcPts val="0"/>
              </a:spcBef>
              <a:spcAft>
                <a:spcPts val="0"/>
              </a:spcAft>
              <a:buSzPts val="1800"/>
              <a:buChar char="●"/>
            </a:pPr>
            <a:r>
              <a:rPr lang="en-GB"/>
              <a:t>To complement or replace the existing method in producing advanced estimates for GDP.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p:nvPr/>
        </p:nvSpPr>
        <p:spPr>
          <a:xfrm>
            <a:off x="5283325" y="609375"/>
            <a:ext cx="3676200" cy="448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127250" y="609375"/>
            <a:ext cx="5008200" cy="448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txBox="1"/>
          <p:nvPr>
            <p:ph type="title"/>
          </p:nvPr>
        </p:nvSpPr>
        <p:spPr>
          <a:xfrm>
            <a:off x="1935825" y="14675"/>
            <a:ext cx="1807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PYTHON</a:t>
            </a:r>
            <a:endParaRPr b="1"/>
          </a:p>
        </p:txBody>
      </p:sp>
      <p:sp>
        <p:nvSpPr>
          <p:cNvPr id="223" name="Google Shape;223;p32"/>
          <p:cNvSpPr txBox="1"/>
          <p:nvPr/>
        </p:nvSpPr>
        <p:spPr>
          <a:xfrm>
            <a:off x="192825" y="685575"/>
            <a:ext cx="128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Without rolling</a:t>
            </a:r>
            <a:endParaRPr b="1" sz="1200"/>
          </a:p>
        </p:txBody>
      </p:sp>
      <p:sp>
        <p:nvSpPr>
          <p:cNvPr id="224" name="Google Shape;224;p32"/>
          <p:cNvSpPr txBox="1"/>
          <p:nvPr/>
        </p:nvSpPr>
        <p:spPr>
          <a:xfrm>
            <a:off x="269025" y="2820850"/>
            <a:ext cx="128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t>With rolling</a:t>
            </a:r>
            <a:endParaRPr b="1" sz="1200"/>
          </a:p>
        </p:txBody>
      </p:sp>
      <p:sp>
        <p:nvSpPr>
          <p:cNvPr id="225" name="Google Shape;225;p32"/>
          <p:cNvSpPr txBox="1"/>
          <p:nvPr>
            <p:ph type="title"/>
          </p:nvPr>
        </p:nvSpPr>
        <p:spPr>
          <a:xfrm>
            <a:off x="5745450" y="14675"/>
            <a:ext cx="2572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SAS</a:t>
            </a:r>
            <a:endParaRPr b="1"/>
          </a:p>
        </p:txBody>
      </p:sp>
      <p:pic>
        <p:nvPicPr>
          <p:cNvPr id="226" name="Google Shape;226;p32"/>
          <p:cNvPicPr preferRelativeResize="0"/>
          <p:nvPr/>
        </p:nvPicPr>
        <p:blipFill>
          <a:blip r:embed="rId3">
            <a:alphaModFix/>
          </a:blip>
          <a:stretch>
            <a:fillRect/>
          </a:stretch>
        </p:blipFill>
        <p:spPr>
          <a:xfrm>
            <a:off x="192825" y="953275"/>
            <a:ext cx="4841119" cy="1876475"/>
          </a:xfrm>
          <a:prstGeom prst="rect">
            <a:avLst/>
          </a:prstGeom>
          <a:noFill/>
          <a:ln>
            <a:noFill/>
          </a:ln>
        </p:spPr>
      </p:pic>
      <p:pic>
        <p:nvPicPr>
          <p:cNvPr id="227" name="Google Shape;227;p32"/>
          <p:cNvPicPr preferRelativeResize="0"/>
          <p:nvPr/>
        </p:nvPicPr>
        <p:blipFill>
          <a:blip r:embed="rId4">
            <a:alphaModFix/>
          </a:blip>
          <a:stretch>
            <a:fillRect/>
          </a:stretch>
        </p:blipFill>
        <p:spPr>
          <a:xfrm>
            <a:off x="210788" y="3120079"/>
            <a:ext cx="4841125" cy="1863858"/>
          </a:xfrm>
          <a:prstGeom prst="rect">
            <a:avLst/>
          </a:prstGeom>
          <a:noFill/>
          <a:ln>
            <a:noFill/>
          </a:ln>
        </p:spPr>
      </p:pic>
      <p:pic>
        <p:nvPicPr>
          <p:cNvPr id="228" name="Google Shape;228;p32"/>
          <p:cNvPicPr preferRelativeResize="0"/>
          <p:nvPr/>
        </p:nvPicPr>
        <p:blipFill>
          <a:blip r:embed="rId5">
            <a:alphaModFix/>
          </a:blip>
          <a:stretch>
            <a:fillRect/>
          </a:stretch>
        </p:blipFill>
        <p:spPr>
          <a:xfrm>
            <a:off x="5334350" y="687475"/>
            <a:ext cx="3549276" cy="4350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3"/>
          <p:cNvPicPr preferRelativeResize="0"/>
          <p:nvPr/>
        </p:nvPicPr>
        <p:blipFill>
          <a:blip r:embed="rId3">
            <a:alphaModFix/>
          </a:blip>
          <a:stretch>
            <a:fillRect/>
          </a:stretch>
        </p:blipFill>
        <p:spPr>
          <a:xfrm>
            <a:off x="679482" y="2932807"/>
            <a:ext cx="4712168" cy="2131643"/>
          </a:xfrm>
          <a:prstGeom prst="rect">
            <a:avLst/>
          </a:prstGeom>
          <a:noFill/>
          <a:ln>
            <a:noFill/>
          </a:ln>
        </p:spPr>
      </p:pic>
      <p:sp>
        <p:nvSpPr>
          <p:cNvPr id="234" name="Google Shape;234;p33"/>
          <p:cNvSpPr txBox="1"/>
          <p:nvPr>
            <p:ph idx="2" type="body"/>
          </p:nvPr>
        </p:nvSpPr>
        <p:spPr>
          <a:xfrm>
            <a:off x="670730" y="2804175"/>
            <a:ext cx="2347500" cy="420600"/>
          </a:xfrm>
          <a:prstGeom prst="rect">
            <a:avLst/>
          </a:prstGeom>
        </p:spPr>
        <p:txBody>
          <a:bodyPr anchorCtr="0" anchor="t"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b="1" lang="en-GB">
                <a:solidFill>
                  <a:schemeClr val="dk1"/>
                </a:solidFill>
              </a:rPr>
              <a:t>Without rolling</a:t>
            </a:r>
            <a:endParaRPr>
              <a:solidFill>
                <a:srgbClr val="000000"/>
              </a:solidFill>
            </a:endParaRPr>
          </a:p>
          <a:p>
            <a:pPr indent="0" lvl="0" marL="0" rtl="0" algn="l">
              <a:spcBef>
                <a:spcPts val="0"/>
              </a:spcBef>
              <a:spcAft>
                <a:spcPts val="1200"/>
              </a:spcAft>
              <a:buNone/>
            </a:pPr>
            <a:r>
              <a:t/>
            </a:r>
            <a:endParaRPr/>
          </a:p>
        </p:txBody>
      </p:sp>
      <p:sp>
        <p:nvSpPr>
          <p:cNvPr id="235" name="Google Shape;235;p33"/>
          <p:cNvSpPr txBox="1"/>
          <p:nvPr>
            <p:ph idx="2" type="body"/>
          </p:nvPr>
        </p:nvSpPr>
        <p:spPr>
          <a:xfrm>
            <a:off x="641050" y="4030412"/>
            <a:ext cx="2347500" cy="420600"/>
          </a:xfrm>
          <a:prstGeom prst="rect">
            <a:avLst/>
          </a:prstGeom>
        </p:spPr>
        <p:txBody>
          <a:bodyPr anchorCtr="0" anchor="t"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b="1" lang="en-GB">
                <a:solidFill>
                  <a:schemeClr val="dk1"/>
                </a:solidFill>
              </a:rPr>
              <a:t>With rolling</a:t>
            </a:r>
            <a:endParaRPr>
              <a:solidFill>
                <a:srgbClr val="000000"/>
              </a:solidFill>
            </a:endParaRPr>
          </a:p>
          <a:p>
            <a:pPr indent="0" lvl="0" marL="0" rtl="0" algn="l">
              <a:spcBef>
                <a:spcPts val="0"/>
              </a:spcBef>
              <a:spcAft>
                <a:spcPts val="1200"/>
              </a:spcAft>
              <a:buNone/>
            </a:pPr>
            <a:r>
              <a:t/>
            </a:r>
            <a:endParaRPr/>
          </a:p>
        </p:txBody>
      </p:sp>
      <p:sp>
        <p:nvSpPr>
          <p:cNvPr id="236" name="Google Shape;236;p33"/>
          <p:cNvSpPr txBox="1"/>
          <p:nvPr>
            <p:ph type="title"/>
          </p:nvPr>
        </p:nvSpPr>
        <p:spPr>
          <a:xfrm>
            <a:off x="290100" y="58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Decision: </a:t>
            </a:r>
            <a:r>
              <a:rPr lang="en-GB" sz="2688"/>
              <a:t>Criterion Model Selection</a:t>
            </a:r>
            <a:endParaRPr sz="2688"/>
          </a:p>
          <a:p>
            <a:pPr indent="0" lvl="0" marL="0" rtl="0" algn="l">
              <a:spcBef>
                <a:spcPts val="0"/>
              </a:spcBef>
              <a:spcAft>
                <a:spcPts val="0"/>
              </a:spcAft>
              <a:buNone/>
            </a:pPr>
            <a:r>
              <a:t/>
            </a:r>
            <a:endParaRPr/>
          </a:p>
        </p:txBody>
      </p:sp>
      <p:pic>
        <p:nvPicPr>
          <p:cNvPr id="237" name="Google Shape;237;p33"/>
          <p:cNvPicPr preferRelativeResize="0"/>
          <p:nvPr/>
        </p:nvPicPr>
        <p:blipFill rotWithShape="1">
          <a:blip r:embed="rId4">
            <a:alphaModFix/>
          </a:blip>
          <a:srcRect b="0" l="3929" r="0" t="0"/>
          <a:stretch/>
        </p:blipFill>
        <p:spPr>
          <a:xfrm>
            <a:off x="1493550" y="732025"/>
            <a:ext cx="2942874" cy="2045250"/>
          </a:xfrm>
          <a:prstGeom prst="rect">
            <a:avLst/>
          </a:prstGeom>
          <a:noFill/>
          <a:ln>
            <a:noFill/>
          </a:ln>
        </p:spPr>
      </p:pic>
      <p:pic>
        <p:nvPicPr>
          <p:cNvPr id="238" name="Google Shape;238;p33"/>
          <p:cNvPicPr preferRelativeResize="0"/>
          <p:nvPr/>
        </p:nvPicPr>
        <p:blipFill>
          <a:blip r:embed="rId5">
            <a:alphaModFix/>
          </a:blip>
          <a:stretch>
            <a:fillRect/>
          </a:stretch>
        </p:blipFill>
        <p:spPr>
          <a:xfrm>
            <a:off x="6050100" y="2752529"/>
            <a:ext cx="2877700" cy="2260271"/>
          </a:xfrm>
          <a:prstGeom prst="rect">
            <a:avLst/>
          </a:prstGeom>
          <a:noFill/>
          <a:ln>
            <a:noFill/>
          </a:ln>
        </p:spPr>
      </p:pic>
      <p:pic>
        <p:nvPicPr>
          <p:cNvPr id="239" name="Google Shape;239;p33"/>
          <p:cNvPicPr preferRelativeResize="0"/>
          <p:nvPr/>
        </p:nvPicPr>
        <p:blipFill>
          <a:blip r:embed="rId6">
            <a:alphaModFix/>
          </a:blip>
          <a:stretch>
            <a:fillRect/>
          </a:stretch>
        </p:blipFill>
        <p:spPr>
          <a:xfrm>
            <a:off x="5971175" y="173025"/>
            <a:ext cx="2877700" cy="25542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412225" y="344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Final Result: Best Model  </a:t>
            </a:r>
            <a:endParaRPr/>
          </a:p>
        </p:txBody>
      </p:sp>
      <p:sp>
        <p:nvSpPr>
          <p:cNvPr id="245" name="Google Shape;245;p34"/>
          <p:cNvSpPr txBox="1"/>
          <p:nvPr/>
        </p:nvSpPr>
        <p:spPr>
          <a:xfrm>
            <a:off x="839088" y="1265725"/>
            <a:ext cx="7480500" cy="64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The </a:t>
            </a:r>
            <a:r>
              <a:rPr b="1" lang="en-GB" sz="1600"/>
              <a:t>Best Model</a:t>
            </a:r>
            <a:r>
              <a:rPr lang="en-GB" sz="1600"/>
              <a:t> to nowcast Malaysia’s GDP is </a:t>
            </a:r>
            <a:r>
              <a:rPr b="1" lang="en-GB" sz="1600"/>
              <a:t>Light GBM Model</a:t>
            </a:r>
            <a:endParaRPr b="1" sz="1600"/>
          </a:p>
          <a:p>
            <a:pPr indent="0" lvl="0" marL="457200" rtl="0" algn="l">
              <a:spcBef>
                <a:spcPts val="0"/>
              </a:spcBef>
              <a:spcAft>
                <a:spcPts val="0"/>
              </a:spcAft>
              <a:buNone/>
            </a:pPr>
            <a:r>
              <a:t/>
            </a:r>
            <a:endParaRPr b="1"/>
          </a:p>
        </p:txBody>
      </p:sp>
      <p:pic>
        <p:nvPicPr>
          <p:cNvPr id="246" name="Google Shape;246;p34"/>
          <p:cNvPicPr preferRelativeResize="0"/>
          <p:nvPr/>
        </p:nvPicPr>
        <p:blipFill>
          <a:blip r:embed="rId3">
            <a:alphaModFix/>
          </a:blip>
          <a:stretch>
            <a:fillRect/>
          </a:stretch>
        </p:blipFill>
        <p:spPr>
          <a:xfrm>
            <a:off x="1772321" y="1912225"/>
            <a:ext cx="5049516" cy="3231274"/>
          </a:xfrm>
          <a:prstGeom prst="rect">
            <a:avLst/>
          </a:prstGeom>
          <a:noFill/>
          <a:ln>
            <a:noFill/>
          </a:ln>
        </p:spPr>
      </p:pic>
      <p:pic>
        <p:nvPicPr>
          <p:cNvPr id="247" name="Google Shape;247;p34"/>
          <p:cNvPicPr preferRelativeResize="0"/>
          <p:nvPr/>
        </p:nvPicPr>
        <p:blipFill>
          <a:blip r:embed="rId4">
            <a:alphaModFix/>
          </a:blip>
          <a:stretch>
            <a:fillRect/>
          </a:stretch>
        </p:blipFill>
        <p:spPr>
          <a:xfrm>
            <a:off x="6524924" y="2615643"/>
            <a:ext cx="735376" cy="6084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a:t>
            </a:r>
            <a:endParaRPr/>
          </a:p>
        </p:txBody>
      </p:sp>
      <p:sp>
        <p:nvSpPr>
          <p:cNvPr id="253" name="Google Shape;253;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Machine learning models outperform benchmark model. </a:t>
            </a:r>
            <a:endParaRPr/>
          </a:p>
          <a:p>
            <a:pPr indent="-317500" lvl="0" marL="457200" rtl="0" algn="l">
              <a:spcBef>
                <a:spcPts val="0"/>
              </a:spcBef>
              <a:spcAft>
                <a:spcPts val="0"/>
              </a:spcAft>
              <a:buSzPts val="1400"/>
              <a:buChar char="●"/>
            </a:pPr>
            <a:r>
              <a:rPr lang="en-GB"/>
              <a:t>Light GBM found to be the best model to nowcast Malaysia’s GDP.</a:t>
            </a:r>
            <a:endParaRPr/>
          </a:p>
        </p:txBody>
      </p:sp>
      <p:sp>
        <p:nvSpPr>
          <p:cNvPr id="254" name="Google Shape;254;p3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Use MIDAS as a benchmark as it is established in the nowcasting literature compared to the AR model.</a:t>
            </a:r>
            <a:endParaRPr/>
          </a:p>
          <a:p>
            <a:pPr indent="-330200" lvl="0" marL="457200" rtl="0" algn="l">
              <a:spcBef>
                <a:spcPts val="0"/>
              </a:spcBef>
              <a:spcAft>
                <a:spcPts val="0"/>
              </a:spcAft>
              <a:buSzPts val="1600"/>
              <a:buChar char="●"/>
            </a:pPr>
            <a:r>
              <a:rPr lang="en-GB">
                <a:solidFill>
                  <a:srgbClr val="505050"/>
                </a:solidFill>
                <a:highlight>
                  <a:srgbClr val="FFFFFF"/>
                </a:highlight>
              </a:rPr>
              <a:t>Adding newspaper articles that contain timely economic signals to materially improve nowcasts of real GDP growth.</a:t>
            </a:r>
            <a:endParaRPr sz="1600"/>
          </a:p>
        </p:txBody>
      </p:sp>
      <p:sp>
        <p:nvSpPr>
          <p:cNvPr id="255" name="Google Shape;255;p35"/>
          <p:cNvSpPr txBox="1"/>
          <p:nvPr>
            <p:ph type="title"/>
          </p:nvPr>
        </p:nvSpPr>
        <p:spPr>
          <a:xfrm>
            <a:off x="4702200" y="4450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works: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Github</a:t>
            </a:r>
            <a:endParaRPr/>
          </a:p>
        </p:txBody>
      </p:sp>
      <p:sp>
        <p:nvSpPr>
          <p:cNvPr id="261" name="Google Shape;261;p36"/>
          <p:cNvSpPr txBox="1"/>
          <p:nvPr>
            <p:ph idx="1" type="body"/>
          </p:nvPr>
        </p:nvSpPr>
        <p:spPr>
          <a:xfrm>
            <a:off x="2631100" y="4620925"/>
            <a:ext cx="3999900" cy="374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250" u="sng">
                <a:solidFill>
                  <a:schemeClr val="hlink"/>
                </a:solidFill>
                <a:hlinkClick r:id="rId3"/>
              </a:rPr>
              <a:t>https://github.com/DSctadr/Nowcasting-Malaysia-GDP</a:t>
            </a:r>
            <a:endParaRPr sz="1250"/>
          </a:p>
          <a:p>
            <a:pPr indent="0" lvl="0" marL="0" rtl="0" algn="l">
              <a:lnSpc>
                <a:spcPct val="95000"/>
              </a:lnSpc>
              <a:spcBef>
                <a:spcPts val="1200"/>
              </a:spcBef>
              <a:spcAft>
                <a:spcPts val="1200"/>
              </a:spcAft>
              <a:buSzPts val="275"/>
              <a:buNone/>
            </a:pPr>
            <a:r>
              <a:t/>
            </a:r>
            <a:endParaRPr sz="1250"/>
          </a:p>
        </p:txBody>
      </p:sp>
      <p:pic>
        <p:nvPicPr>
          <p:cNvPr id="262" name="Google Shape;262;p36"/>
          <p:cNvPicPr preferRelativeResize="0"/>
          <p:nvPr/>
        </p:nvPicPr>
        <p:blipFill>
          <a:blip r:embed="rId4">
            <a:alphaModFix/>
          </a:blip>
          <a:stretch>
            <a:fillRect/>
          </a:stretch>
        </p:blipFill>
        <p:spPr>
          <a:xfrm>
            <a:off x="2302525" y="932825"/>
            <a:ext cx="4328476" cy="3688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No Transformation</a:t>
            </a:r>
            <a:endParaRPr/>
          </a:p>
          <a:p>
            <a:pPr indent="0" lvl="0" marL="0" rtl="0" algn="l">
              <a:spcBef>
                <a:spcPts val="0"/>
              </a:spcBef>
              <a:spcAft>
                <a:spcPts val="0"/>
              </a:spcAft>
              <a:buNone/>
            </a:pPr>
            <a:r>
              <a:t/>
            </a:r>
            <a:endParaRPr sz="1800"/>
          </a:p>
          <a:p>
            <a:pPr indent="-331470" lvl="0" marL="457200" rtl="0" algn="l">
              <a:spcBef>
                <a:spcPts val="0"/>
              </a:spcBef>
              <a:spcAft>
                <a:spcPts val="0"/>
              </a:spcAft>
              <a:buSzPct val="100000"/>
              <a:buChar char="●"/>
            </a:pPr>
            <a:r>
              <a:rPr lang="en-GB" sz="1800"/>
              <a:t>Variables that are non-stationary:</a:t>
            </a:r>
            <a:endParaRPr sz="1800"/>
          </a:p>
        </p:txBody>
      </p:sp>
      <p:pic>
        <p:nvPicPr>
          <p:cNvPr id="268" name="Google Shape;268;p37"/>
          <p:cNvPicPr preferRelativeResize="0"/>
          <p:nvPr/>
        </p:nvPicPr>
        <p:blipFill rotWithShape="1">
          <a:blip r:embed="rId3">
            <a:alphaModFix/>
          </a:blip>
          <a:srcRect b="5883" l="0" r="0" t="15146"/>
          <a:stretch/>
        </p:blipFill>
        <p:spPr>
          <a:xfrm>
            <a:off x="152400" y="1718075"/>
            <a:ext cx="8839200" cy="2856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No transformation </a:t>
            </a:r>
            <a:endParaRPr/>
          </a:p>
        </p:txBody>
      </p:sp>
      <p:sp>
        <p:nvSpPr>
          <p:cNvPr id="274" name="Google Shape;274;p38"/>
          <p:cNvSpPr txBox="1"/>
          <p:nvPr>
            <p:ph idx="1" type="body"/>
          </p:nvPr>
        </p:nvSpPr>
        <p:spPr>
          <a:xfrm>
            <a:off x="1514350" y="385152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Without rolling</a:t>
            </a:r>
            <a:endParaRPr/>
          </a:p>
        </p:txBody>
      </p:sp>
      <p:sp>
        <p:nvSpPr>
          <p:cNvPr id="275" name="Google Shape;275;p38"/>
          <p:cNvSpPr txBox="1"/>
          <p:nvPr>
            <p:ph idx="2" type="body"/>
          </p:nvPr>
        </p:nvSpPr>
        <p:spPr>
          <a:xfrm>
            <a:off x="6191700" y="385157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 rolling</a:t>
            </a:r>
            <a:endParaRPr/>
          </a:p>
        </p:txBody>
      </p:sp>
      <p:pic>
        <p:nvPicPr>
          <p:cNvPr id="276" name="Google Shape;276;p38"/>
          <p:cNvPicPr preferRelativeResize="0"/>
          <p:nvPr/>
        </p:nvPicPr>
        <p:blipFill>
          <a:blip r:embed="rId3">
            <a:alphaModFix/>
          </a:blip>
          <a:stretch>
            <a:fillRect/>
          </a:stretch>
        </p:blipFill>
        <p:spPr>
          <a:xfrm>
            <a:off x="444925" y="1333500"/>
            <a:ext cx="3648075" cy="2476500"/>
          </a:xfrm>
          <a:prstGeom prst="rect">
            <a:avLst/>
          </a:prstGeom>
          <a:noFill/>
          <a:ln>
            <a:noFill/>
          </a:ln>
        </p:spPr>
      </p:pic>
      <p:pic>
        <p:nvPicPr>
          <p:cNvPr id="277" name="Google Shape;277;p38"/>
          <p:cNvPicPr preferRelativeResize="0"/>
          <p:nvPr/>
        </p:nvPicPr>
        <p:blipFill>
          <a:blip r:embed="rId4">
            <a:alphaModFix/>
          </a:blip>
          <a:stretch>
            <a:fillRect/>
          </a:stretch>
        </p:blipFill>
        <p:spPr>
          <a:xfrm>
            <a:off x="4915775" y="1272600"/>
            <a:ext cx="3648075" cy="2476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311700" y="44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Forecast (No Transformation)  </a:t>
            </a:r>
            <a:endParaRPr/>
          </a:p>
        </p:txBody>
      </p:sp>
      <p:sp>
        <p:nvSpPr>
          <p:cNvPr id="283" name="Google Shape;283;p39"/>
          <p:cNvSpPr txBox="1"/>
          <p:nvPr/>
        </p:nvSpPr>
        <p:spPr>
          <a:xfrm>
            <a:off x="7125475" y="4341925"/>
            <a:ext cx="2929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Notes: </a:t>
            </a:r>
            <a:endParaRPr sz="1000"/>
          </a:p>
          <a:p>
            <a:pPr indent="0" lvl="0" marL="0" rtl="0" algn="l">
              <a:spcBef>
                <a:spcPts val="0"/>
              </a:spcBef>
              <a:spcAft>
                <a:spcPts val="0"/>
              </a:spcAft>
              <a:buNone/>
            </a:pPr>
            <a:r>
              <a:rPr lang="en-GB" sz="1000"/>
              <a:t>Test: 2020-04 until 2021-1</a:t>
            </a:r>
            <a:endParaRPr sz="1000"/>
          </a:p>
          <a:p>
            <a:pPr indent="0" lvl="0" marL="0" rtl="0" algn="l">
              <a:spcBef>
                <a:spcPts val="0"/>
              </a:spcBef>
              <a:spcAft>
                <a:spcPts val="0"/>
              </a:spcAft>
              <a:buNone/>
            </a:pPr>
            <a:r>
              <a:rPr lang="en-GB" sz="1000"/>
              <a:t>Validation: 2021-02 until 2021-12</a:t>
            </a:r>
            <a:endParaRPr sz="1000"/>
          </a:p>
        </p:txBody>
      </p:sp>
      <p:sp>
        <p:nvSpPr>
          <p:cNvPr id="284" name="Google Shape;284;p39"/>
          <p:cNvSpPr txBox="1"/>
          <p:nvPr/>
        </p:nvSpPr>
        <p:spPr>
          <a:xfrm>
            <a:off x="159300" y="684675"/>
            <a:ext cx="14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Without rolling</a:t>
            </a:r>
            <a:endParaRPr b="1"/>
          </a:p>
        </p:txBody>
      </p:sp>
      <p:sp>
        <p:nvSpPr>
          <p:cNvPr id="285" name="Google Shape;285;p39"/>
          <p:cNvSpPr txBox="1"/>
          <p:nvPr/>
        </p:nvSpPr>
        <p:spPr>
          <a:xfrm>
            <a:off x="7076600" y="2660575"/>
            <a:ext cx="13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With rolling</a:t>
            </a:r>
            <a:endParaRPr b="1"/>
          </a:p>
        </p:txBody>
      </p:sp>
      <p:pic>
        <p:nvPicPr>
          <p:cNvPr id="286" name="Google Shape;286;p39"/>
          <p:cNvPicPr preferRelativeResize="0"/>
          <p:nvPr/>
        </p:nvPicPr>
        <p:blipFill>
          <a:blip r:embed="rId3">
            <a:alphaModFix/>
          </a:blip>
          <a:stretch>
            <a:fillRect/>
          </a:stretch>
        </p:blipFill>
        <p:spPr>
          <a:xfrm>
            <a:off x="1548894" y="617075"/>
            <a:ext cx="7458032" cy="1954675"/>
          </a:xfrm>
          <a:prstGeom prst="rect">
            <a:avLst/>
          </a:prstGeom>
          <a:noFill/>
          <a:ln>
            <a:noFill/>
          </a:ln>
        </p:spPr>
      </p:pic>
      <p:pic>
        <p:nvPicPr>
          <p:cNvPr id="287" name="Google Shape;287;p39"/>
          <p:cNvPicPr preferRelativeResize="0"/>
          <p:nvPr/>
        </p:nvPicPr>
        <p:blipFill>
          <a:blip r:embed="rId4">
            <a:alphaModFix/>
          </a:blip>
          <a:stretch>
            <a:fillRect/>
          </a:stretch>
        </p:blipFill>
        <p:spPr>
          <a:xfrm>
            <a:off x="100475" y="2629775"/>
            <a:ext cx="6976125" cy="20872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40"/>
          <p:cNvSpPr txBox="1"/>
          <p:nvPr>
            <p:ph idx="2" type="body"/>
          </p:nvPr>
        </p:nvSpPr>
        <p:spPr>
          <a:xfrm>
            <a:off x="4776364" y="2781539"/>
            <a:ext cx="1998300" cy="382200"/>
          </a:xfrm>
          <a:prstGeom prst="rect">
            <a:avLst/>
          </a:prstGeom>
        </p:spPr>
        <p:txBody>
          <a:bodyPr anchorCtr="0" anchor="t" bIns="91425" lIns="91425" spcFirstLastPara="1" rIns="91425" wrap="square" tIns="91425">
            <a:normAutofit fontScale="47500" lnSpcReduction="10000"/>
          </a:bodyPr>
          <a:lstStyle/>
          <a:p>
            <a:pPr indent="0" lvl="0" marL="0" rtl="0" algn="l">
              <a:lnSpc>
                <a:spcPct val="100000"/>
              </a:lnSpc>
              <a:spcBef>
                <a:spcPts val="0"/>
              </a:spcBef>
              <a:spcAft>
                <a:spcPts val="0"/>
              </a:spcAft>
              <a:buNone/>
            </a:pPr>
            <a:r>
              <a:rPr b="1" lang="en-GB">
                <a:solidFill>
                  <a:schemeClr val="dk1"/>
                </a:solidFill>
              </a:rPr>
              <a:t>Without rolling</a:t>
            </a:r>
            <a:endParaRPr>
              <a:solidFill>
                <a:srgbClr val="000000"/>
              </a:solidFill>
            </a:endParaRPr>
          </a:p>
          <a:p>
            <a:pPr indent="0" lvl="0" marL="0" rtl="0" algn="l">
              <a:spcBef>
                <a:spcPts val="0"/>
              </a:spcBef>
              <a:spcAft>
                <a:spcPts val="1200"/>
              </a:spcAft>
              <a:buNone/>
            </a:pPr>
            <a:r>
              <a:t/>
            </a:r>
            <a:endParaRPr/>
          </a:p>
        </p:txBody>
      </p:sp>
      <p:sp>
        <p:nvSpPr>
          <p:cNvPr id="293" name="Google Shape;293;p40"/>
          <p:cNvSpPr txBox="1"/>
          <p:nvPr>
            <p:ph idx="2" type="body"/>
          </p:nvPr>
        </p:nvSpPr>
        <p:spPr>
          <a:xfrm>
            <a:off x="4751100" y="3896037"/>
            <a:ext cx="1998300" cy="382200"/>
          </a:xfrm>
          <a:prstGeom prst="rect">
            <a:avLst/>
          </a:prstGeom>
        </p:spPr>
        <p:txBody>
          <a:bodyPr anchorCtr="0" anchor="t" bIns="91425" lIns="91425" spcFirstLastPara="1" rIns="91425" wrap="square" tIns="91425">
            <a:normAutofit fontScale="47500" lnSpcReduction="10000"/>
          </a:bodyPr>
          <a:lstStyle/>
          <a:p>
            <a:pPr indent="0" lvl="0" marL="0" rtl="0" algn="l">
              <a:lnSpc>
                <a:spcPct val="100000"/>
              </a:lnSpc>
              <a:spcBef>
                <a:spcPts val="0"/>
              </a:spcBef>
              <a:spcAft>
                <a:spcPts val="0"/>
              </a:spcAft>
              <a:buNone/>
            </a:pPr>
            <a:r>
              <a:rPr b="1" lang="en-GB">
                <a:solidFill>
                  <a:schemeClr val="dk1"/>
                </a:solidFill>
              </a:rPr>
              <a:t>With </a:t>
            </a:r>
            <a:r>
              <a:rPr b="1" lang="en-GB">
                <a:solidFill>
                  <a:schemeClr val="dk1"/>
                </a:solidFill>
              </a:rPr>
              <a:t>rolling</a:t>
            </a:r>
            <a:endParaRPr>
              <a:solidFill>
                <a:srgbClr val="000000"/>
              </a:solidFill>
            </a:endParaRPr>
          </a:p>
          <a:p>
            <a:pPr indent="0" lvl="0" marL="0" rtl="0" algn="l">
              <a:spcBef>
                <a:spcPts val="0"/>
              </a:spcBef>
              <a:spcAft>
                <a:spcPts val="1200"/>
              </a:spcAft>
              <a:buNone/>
            </a:pPr>
            <a:r>
              <a:t/>
            </a:r>
            <a:endParaRPr/>
          </a:p>
        </p:txBody>
      </p:sp>
      <p:sp>
        <p:nvSpPr>
          <p:cNvPr id="294" name="Google Shape;294;p40"/>
          <p:cNvSpPr txBox="1"/>
          <p:nvPr>
            <p:ph type="title"/>
          </p:nvPr>
        </p:nvSpPr>
        <p:spPr>
          <a:xfrm>
            <a:off x="290100" y="58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Decision: </a:t>
            </a:r>
            <a:r>
              <a:rPr lang="en-GB" sz="2688"/>
              <a:t>Criterion Model Selection</a:t>
            </a:r>
            <a:endParaRPr sz="2688"/>
          </a:p>
          <a:p>
            <a:pPr indent="0" lvl="0" marL="0" rtl="0" algn="l">
              <a:spcBef>
                <a:spcPts val="0"/>
              </a:spcBef>
              <a:spcAft>
                <a:spcPts val="0"/>
              </a:spcAft>
              <a:buNone/>
            </a:pPr>
            <a:r>
              <a:t/>
            </a:r>
            <a:endParaRPr/>
          </a:p>
        </p:txBody>
      </p:sp>
      <p:pic>
        <p:nvPicPr>
          <p:cNvPr id="295" name="Google Shape;295;p40"/>
          <p:cNvPicPr preferRelativeResize="0"/>
          <p:nvPr/>
        </p:nvPicPr>
        <p:blipFill rotWithShape="1">
          <a:blip r:embed="rId3">
            <a:alphaModFix/>
          </a:blip>
          <a:srcRect b="0" l="3929" r="0" t="0"/>
          <a:stretch/>
        </p:blipFill>
        <p:spPr>
          <a:xfrm>
            <a:off x="5558367" y="801275"/>
            <a:ext cx="2778363" cy="2056452"/>
          </a:xfrm>
          <a:prstGeom prst="rect">
            <a:avLst/>
          </a:prstGeom>
          <a:noFill/>
          <a:ln>
            <a:noFill/>
          </a:ln>
        </p:spPr>
      </p:pic>
      <p:pic>
        <p:nvPicPr>
          <p:cNvPr id="296" name="Google Shape;296;p40"/>
          <p:cNvPicPr preferRelativeResize="0"/>
          <p:nvPr/>
        </p:nvPicPr>
        <p:blipFill>
          <a:blip r:embed="rId4">
            <a:alphaModFix/>
          </a:blip>
          <a:stretch>
            <a:fillRect/>
          </a:stretch>
        </p:blipFill>
        <p:spPr>
          <a:xfrm>
            <a:off x="122250" y="3219975"/>
            <a:ext cx="4672900" cy="1937400"/>
          </a:xfrm>
          <a:prstGeom prst="rect">
            <a:avLst/>
          </a:prstGeom>
          <a:noFill/>
          <a:ln>
            <a:noFill/>
          </a:ln>
        </p:spPr>
      </p:pic>
      <p:pic>
        <p:nvPicPr>
          <p:cNvPr id="297" name="Google Shape;297;p40"/>
          <p:cNvPicPr preferRelativeResize="0"/>
          <p:nvPr/>
        </p:nvPicPr>
        <p:blipFill>
          <a:blip r:embed="rId5">
            <a:alphaModFix/>
          </a:blip>
          <a:stretch>
            <a:fillRect/>
          </a:stretch>
        </p:blipFill>
        <p:spPr>
          <a:xfrm>
            <a:off x="145274" y="607925"/>
            <a:ext cx="4626850" cy="2632017"/>
          </a:xfrm>
          <a:prstGeom prst="rect">
            <a:avLst/>
          </a:prstGeom>
          <a:noFill/>
          <a:ln>
            <a:noFill/>
          </a:ln>
        </p:spPr>
      </p:pic>
      <p:pic>
        <p:nvPicPr>
          <p:cNvPr id="298" name="Google Shape;298;p40"/>
          <p:cNvPicPr preferRelativeResize="0"/>
          <p:nvPr/>
        </p:nvPicPr>
        <p:blipFill>
          <a:blip r:embed="rId6">
            <a:alphaModFix/>
          </a:blip>
          <a:stretch>
            <a:fillRect/>
          </a:stretch>
        </p:blipFill>
        <p:spPr>
          <a:xfrm>
            <a:off x="4852461" y="2898450"/>
            <a:ext cx="4011078" cy="1937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Transformation: </a:t>
            </a:r>
            <a:r>
              <a:rPr lang="en-GB"/>
              <a:t>YoY  </a:t>
            </a:r>
            <a:r>
              <a:rPr lang="en-GB"/>
              <a:t> %</a:t>
            </a:r>
            <a:endParaRPr/>
          </a:p>
          <a:p>
            <a:pPr indent="0" lvl="0" marL="457200" rtl="0" algn="l">
              <a:spcBef>
                <a:spcPts val="0"/>
              </a:spcBef>
              <a:spcAft>
                <a:spcPts val="0"/>
              </a:spcAft>
              <a:buNone/>
            </a:pPr>
            <a:r>
              <a:t/>
            </a:r>
            <a:endParaRPr sz="1800"/>
          </a:p>
          <a:p>
            <a:pPr indent="-331470" lvl="0" marL="457200" rtl="0" algn="l">
              <a:spcBef>
                <a:spcPts val="0"/>
              </a:spcBef>
              <a:spcAft>
                <a:spcPts val="0"/>
              </a:spcAft>
              <a:buSzPct val="100000"/>
              <a:buChar char="●"/>
            </a:pPr>
            <a:r>
              <a:rPr lang="en-GB" sz="1800"/>
              <a:t>Most of the variables are stationary</a:t>
            </a:r>
            <a:endParaRPr sz="1800"/>
          </a:p>
          <a:p>
            <a:pPr indent="-331470" lvl="0" marL="457200" rtl="0" algn="l">
              <a:spcBef>
                <a:spcPts val="0"/>
              </a:spcBef>
              <a:spcAft>
                <a:spcPts val="0"/>
              </a:spcAft>
              <a:buSzPct val="100000"/>
              <a:buChar char="●"/>
            </a:pPr>
            <a:r>
              <a:rPr lang="en-GB" sz="1800"/>
              <a:t>Variables that are non-stationary:</a:t>
            </a:r>
            <a:endParaRPr/>
          </a:p>
        </p:txBody>
      </p:sp>
      <p:pic>
        <p:nvPicPr>
          <p:cNvPr id="304" name="Google Shape;304;p41"/>
          <p:cNvPicPr preferRelativeResize="0"/>
          <p:nvPr/>
        </p:nvPicPr>
        <p:blipFill>
          <a:blip r:embed="rId3">
            <a:alphaModFix/>
          </a:blip>
          <a:stretch>
            <a:fillRect/>
          </a:stretch>
        </p:blipFill>
        <p:spPr>
          <a:xfrm>
            <a:off x="0" y="1735465"/>
            <a:ext cx="9144000" cy="3028770"/>
          </a:xfrm>
          <a:prstGeom prst="rect">
            <a:avLst/>
          </a:prstGeom>
          <a:noFill/>
          <a:ln>
            <a:noFill/>
          </a:ln>
        </p:spPr>
      </p:pic>
      <p:sp>
        <p:nvSpPr>
          <p:cNvPr id="305" name="Google Shape;305;p41"/>
          <p:cNvSpPr/>
          <p:nvPr/>
        </p:nvSpPr>
        <p:spPr>
          <a:xfrm>
            <a:off x="3305175" y="590550"/>
            <a:ext cx="247800" cy="247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5436300" y="941575"/>
            <a:ext cx="33960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GB" sz="2900"/>
              <a:t>LITERATURE REVIEW</a:t>
            </a:r>
            <a:endParaRPr b="1" sz="2900"/>
          </a:p>
        </p:txBody>
      </p:sp>
      <p:pic>
        <p:nvPicPr>
          <p:cNvPr id="67" name="Google Shape;67;p15"/>
          <p:cNvPicPr preferRelativeResize="0"/>
          <p:nvPr/>
        </p:nvPicPr>
        <p:blipFill>
          <a:blip r:embed="rId3">
            <a:alphaModFix/>
          </a:blip>
          <a:stretch>
            <a:fillRect/>
          </a:stretch>
        </p:blipFill>
        <p:spPr>
          <a:xfrm>
            <a:off x="375325" y="60437"/>
            <a:ext cx="4565375" cy="50226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Transformation Inverse Hyperbolic - Arcsinh</a:t>
            </a:r>
            <a:endParaRPr/>
          </a:p>
        </p:txBody>
      </p:sp>
      <p:sp>
        <p:nvSpPr>
          <p:cNvPr id="311" name="Google Shape;311;p42"/>
          <p:cNvSpPr txBox="1"/>
          <p:nvPr>
            <p:ph idx="1" type="body"/>
          </p:nvPr>
        </p:nvSpPr>
        <p:spPr>
          <a:xfrm>
            <a:off x="1514350" y="385152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Without rolling</a:t>
            </a:r>
            <a:endParaRPr/>
          </a:p>
        </p:txBody>
      </p:sp>
      <p:sp>
        <p:nvSpPr>
          <p:cNvPr id="312" name="Google Shape;312;p42"/>
          <p:cNvSpPr txBox="1"/>
          <p:nvPr>
            <p:ph idx="2" type="body"/>
          </p:nvPr>
        </p:nvSpPr>
        <p:spPr>
          <a:xfrm>
            <a:off x="6191700" y="385157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 rolling</a:t>
            </a:r>
            <a:endParaRPr/>
          </a:p>
        </p:txBody>
      </p:sp>
      <p:pic>
        <p:nvPicPr>
          <p:cNvPr id="313" name="Google Shape;313;p42"/>
          <p:cNvPicPr preferRelativeResize="0"/>
          <p:nvPr/>
        </p:nvPicPr>
        <p:blipFill>
          <a:blip r:embed="rId3">
            <a:alphaModFix/>
          </a:blip>
          <a:stretch>
            <a:fillRect/>
          </a:stretch>
        </p:blipFill>
        <p:spPr>
          <a:xfrm>
            <a:off x="493313" y="1186850"/>
            <a:ext cx="3533775" cy="2495550"/>
          </a:xfrm>
          <a:prstGeom prst="rect">
            <a:avLst/>
          </a:prstGeom>
          <a:noFill/>
          <a:ln>
            <a:noFill/>
          </a:ln>
        </p:spPr>
      </p:pic>
      <p:pic>
        <p:nvPicPr>
          <p:cNvPr id="314" name="Google Shape;314;p42"/>
          <p:cNvPicPr preferRelativeResize="0"/>
          <p:nvPr/>
        </p:nvPicPr>
        <p:blipFill>
          <a:blip r:embed="rId4">
            <a:alphaModFix/>
          </a:blip>
          <a:stretch>
            <a:fillRect/>
          </a:stretch>
        </p:blipFill>
        <p:spPr>
          <a:xfrm>
            <a:off x="5065450" y="1196400"/>
            <a:ext cx="3533775" cy="2476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Results: </a:t>
            </a:r>
            <a:r>
              <a:rPr lang="en-GB"/>
              <a:t>Transformation: YoY   %</a:t>
            </a:r>
            <a:endParaRPr/>
          </a:p>
        </p:txBody>
      </p:sp>
      <p:sp>
        <p:nvSpPr>
          <p:cNvPr id="320" name="Google Shape;320;p43"/>
          <p:cNvSpPr txBox="1"/>
          <p:nvPr>
            <p:ph idx="1" type="body"/>
          </p:nvPr>
        </p:nvSpPr>
        <p:spPr>
          <a:xfrm>
            <a:off x="1514350" y="385152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Without rolling</a:t>
            </a:r>
            <a:endParaRPr/>
          </a:p>
        </p:txBody>
      </p:sp>
      <p:sp>
        <p:nvSpPr>
          <p:cNvPr id="321" name="Google Shape;321;p43"/>
          <p:cNvSpPr txBox="1"/>
          <p:nvPr>
            <p:ph idx="2" type="body"/>
          </p:nvPr>
        </p:nvSpPr>
        <p:spPr>
          <a:xfrm>
            <a:off x="6191700" y="385157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 rolling</a:t>
            </a:r>
            <a:endParaRPr/>
          </a:p>
        </p:txBody>
      </p:sp>
      <p:pic>
        <p:nvPicPr>
          <p:cNvPr id="322" name="Google Shape;322;p43"/>
          <p:cNvPicPr preferRelativeResize="0"/>
          <p:nvPr/>
        </p:nvPicPr>
        <p:blipFill>
          <a:blip r:embed="rId3">
            <a:alphaModFix/>
          </a:blip>
          <a:stretch>
            <a:fillRect/>
          </a:stretch>
        </p:blipFill>
        <p:spPr>
          <a:xfrm>
            <a:off x="319938" y="1328738"/>
            <a:ext cx="3705225" cy="2486025"/>
          </a:xfrm>
          <a:prstGeom prst="rect">
            <a:avLst/>
          </a:prstGeom>
          <a:noFill/>
          <a:ln>
            <a:noFill/>
          </a:ln>
        </p:spPr>
      </p:pic>
      <p:sp>
        <p:nvSpPr>
          <p:cNvPr id="323" name="Google Shape;323;p43"/>
          <p:cNvSpPr/>
          <p:nvPr/>
        </p:nvSpPr>
        <p:spPr>
          <a:xfrm>
            <a:off x="4572000" y="607475"/>
            <a:ext cx="247800" cy="247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43"/>
          <p:cNvPicPr preferRelativeResize="0"/>
          <p:nvPr/>
        </p:nvPicPr>
        <p:blipFill>
          <a:blip r:embed="rId4">
            <a:alphaModFix/>
          </a:blip>
          <a:stretch>
            <a:fillRect/>
          </a:stretch>
        </p:blipFill>
        <p:spPr>
          <a:xfrm>
            <a:off x="4895988" y="1328738"/>
            <a:ext cx="3667125" cy="2486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 name="Shape 328"/>
        <p:cNvGrpSpPr/>
        <p:nvPr/>
      </p:nvGrpSpPr>
      <p:grpSpPr>
        <a:xfrm>
          <a:off x="0" y="0"/>
          <a:ext cx="0" cy="0"/>
          <a:chOff x="0" y="0"/>
          <a:chExt cx="0" cy="0"/>
        </a:xfrm>
      </p:grpSpPr>
      <p:sp>
        <p:nvSpPr>
          <p:cNvPr id="329" name="Google Shape;329;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30" name="Google Shape;330;p44"/>
          <p:cNvSpPr txBox="1"/>
          <p:nvPr>
            <p:ph idx="2" type="body"/>
          </p:nvPr>
        </p:nvSpPr>
        <p:spPr>
          <a:xfrm>
            <a:off x="4896550" y="9759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31" name="Google Shape;331;p44"/>
          <p:cNvSpPr txBox="1"/>
          <p:nvPr>
            <p:ph type="title"/>
          </p:nvPr>
        </p:nvSpPr>
        <p:spPr>
          <a:xfrm>
            <a:off x="311700" y="44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Forecast (</a:t>
            </a:r>
            <a:r>
              <a:rPr lang="en-GB"/>
              <a:t>YoY%</a:t>
            </a:r>
            <a:r>
              <a:rPr lang="en-GB"/>
              <a:t>)  </a:t>
            </a:r>
            <a:endParaRPr/>
          </a:p>
        </p:txBody>
      </p:sp>
      <p:sp>
        <p:nvSpPr>
          <p:cNvPr id="332" name="Google Shape;332;p44"/>
          <p:cNvSpPr txBox="1"/>
          <p:nvPr/>
        </p:nvSpPr>
        <p:spPr>
          <a:xfrm>
            <a:off x="7856650" y="3745875"/>
            <a:ext cx="2929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Notes: </a:t>
            </a:r>
            <a:endParaRPr sz="1000"/>
          </a:p>
          <a:p>
            <a:pPr indent="0" lvl="0" marL="0" rtl="0" algn="l">
              <a:spcBef>
                <a:spcPts val="0"/>
              </a:spcBef>
              <a:spcAft>
                <a:spcPts val="0"/>
              </a:spcAft>
              <a:buNone/>
            </a:pPr>
            <a:r>
              <a:rPr lang="en-GB" sz="1000"/>
              <a:t>Test: 2020-04 </a:t>
            </a:r>
            <a:endParaRPr sz="1000"/>
          </a:p>
          <a:p>
            <a:pPr indent="0" lvl="0" marL="0" rtl="0" algn="l">
              <a:spcBef>
                <a:spcPts val="0"/>
              </a:spcBef>
              <a:spcAft>
                <a:spcPts val="0"/>
              </a:spcAft>
              <a:buNone/>
            </a:pPr>
            <a:r>
              <a:rPr lang="en-GB" sz="1000"/>
              <a:t>until 2021-1</a:t>
            </a:r>
            <a:endParaRPr sz="1000"/>
          </a:p>
          <a:p>
            <a:pPr indent="0" lvl="0" marL="0" rtl="0" algn="l">
              <a:spcBef>
                <a:spcPts val="0"/>
              </a:spcBef>
              <a:spcAft>
                <a:spcPts val="0"/>
              </a:spcAft>
              <a:buNone/>
            </a:pPr>
            <a:r>
              <a:rPr lang="en-GB" sz="1000"/>
              <a:t>Validation: 2021-02 </a:t>
            </a:r>
            <a:endParaRPr sz="1000"/>
          </a:p>
          <a:p>
            <a:pPr indent="0" lvl="0" marL="0" rtl="0" algn="l">
              <a:spcBef>
                <a:spcPts val="0"/>
              </a:spcBef>
              <a:spcAft>
                <a:spcPts val="0"/>
              </a:spcAft>
              <a:buNone/>
            </a:pPr>
            <a:r>
              <a:rPr lang="en-GB" sz="1000"/>
              <a:t>until 2021-12</a:t>
            </a:r>
            <a:endParaRPr sz="1000"/>
          </a:p>
        </p:txBody>
      </p:sp>
      <p:sp>
        <p:nvSpPr>
          <p:cNvPr id="333" name="Google Shape;333;p44"/>
          <p:cNvSpPr txBox="1"/>
          <p:nvPr/>
        </p:nvSpPr>
        <p:spPr>
          <a:xfrm>
            <a:off x="159300" y="563175"/>
            <a:ext cx="149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Without</a:t>
            </a:r>
            <a:endParaRPr b="1"/>
          </a:p>
          <a:p>
            <a:pPr indent="0" lvl="0" marL="0" rtl="0" algn="l">
              <a:spcBef>
                <a:spcPts val="0"/>
              </a:spcBef>
              <a:spcAft>
                <a:spcPts val="0"/>
              </a:spcAft>
              <a:buNone/>
            </a:pPr>
            <a:r>
              <a:rPr b="1" lang="en-GB"/>
              <a:t> rolling</a:t>
            </a:r>
            <a:endParaRPr b="1"/>
          </a:p>
        </p:txBody>
      </p:sp>
      <p:sp>
        <p:nvSpPr>
          <p:cNvPr id="334" name="Google Shape;334;p44"/>
          <p:cNvSpPr txBox="1"/>
          <p:nvPr/>
        </p:nvSpPr>
        <p:spPr>
          <a:xfrm>
            <a:off x="7762400" y="2660575"/>
            <a:ext cx="13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With rolling</a:t>
            </a:r>
            <a:endParaRPr b="1"/>
          </a:p>
        </p:txBody>
      </p:sp>
      <p:pic>
        <p:nvPicPr>
          <p:cNvPr id="335" name="Google Shape;335;p44"/>
          <p:cNvPicPr preferRelativeResize="0"/>
          <p:nvPr/>
        </p:nvPicPr>
        <p:blipFill>
          <a:blip r:embed="rId3">
            <a:alphaModFix/>
          </a:blip>
          <a:stretch>
            <a:fillRect/>
          </a:stretch>
        </p:blipFill>
        <p:spPr>
          <a:xfrm>
            <a:off x="966600" y="563175"/>
            <a:ext cx="8051424" cy="1955525"/>
          </a:xfrm>
          <a:prstGeom prst="rect">
            <a:avLst/>
          </a:prstGeom>
          <a:noFill/>
          <a:ln>
            <a:noFill/>
          </a:ln>
        </p:spPr>
      </p:pic>
      <p:pic>
        <p:nvPicPr>
          <p:cNvPr id="336" name="Google Shape;336;p44"/>
          <p:cNvPicPr preferRelativeResize="0"/>
          <p:nvPr/>
        </p:nvPicPr>
        <p:blipFill>
          <a:blip r:embed="rId4">
            <a:alphaModFix/>
          </a:blip>
          <a:stretch>
            <a:fillRect/>
          </a:stretch>
        </p:blipFill>
        <p:spPr>
          <a:xfrm>
            <a:off x="152400" y="2571750"/>
            <a:ext cx="7662653" cy="2128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Transformation - 1st Differencing</a:t>
            </a:r>
            <a:endParaRPr/>
          </a:p>
          <a:p>
            <a:pPr indent="0" lvl="0" marL="457200" rtl="0" algn="l">
              <a:spcBef>
                <a:spcPts val="0"/>
              </a:spcBef>
              <a:spcAft>
                <a:spcPts val="0"/>
              </a:spcAft>
              <a:buNone/>
            </a:pPr>
            <a:r>
              <a:t/>
            </a:r>
            <a:endParaRPr sz="1800"/>
          </a:p>
          <a:p>
            <a:pPr indent="-331470" lvl="0" marL="457200" rtl="0" algn="l">
              <a:spcBef>
                <a:spcPts val="0"/>
              </a:spcBef>
              <a:spcAft>
                <a:spcPts val="0"/>
              </a:spcAft>
              <a:buSzPct val="100000"/>
              <a:buChar char="●"/>
            </a:pPr>
            <a:r>
              <a:rPr lang="en-GB" sz="1800"/>
              <a:t>Most of the variables are stationary</a:t>
            </a:r>
            <a:endParaRPr sz="1800"/>
          </a:p>
          <a:p>
            <a:pPr indent="-331470" lvl="0" marL="457200" rtl="0" algn="l">
              <a:spcBef>
                <a:spcPts val="0"/>
              </a:spcBef>
              <a:spcAft>
                <a:spcPts val="0"/>
              </a:spcAft>
              <a:buSzPct val="100000"/>
              <a:buChar char="●"/>
            </a:pPr>
            <a:r>
              <a:rPr lang="en-GB" sz="1800"/>
              <a:t>Variables that are non-stationary:</a:t>
            </a:r>
            <a:endParaRPr sz="1800"/>
          </a:p>
        </p:txBody>
      </p:sp>
      <p:pic>
        <p:nvPicPr>
          <p:cNvPr id="342" name="Google Shape;342;p45"/>
          <p:cNvPicPr preferRelativeResize="0"/>
          <p:nvPr/>
        </p:nvPicPr>
        <p:blipFill>
          <a:blip r:embed="rId3">
            <a:alphaModFix/>
          </a:blip>
          <a:stretch>
            <a:fillRect/>
          </a:stretch>
        </p:blipFill>
        <p:spPr>
          <a:xfrm>
            <a:off x="716125" y="1803875"/>
            <a:ext cx="8002652" cy="2910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Transformation 1st Differencing</a:t>
            </a:r>
            <a:endParaRPr/>
          </a:p>
        </p:txBody>
      </p:sp>
      <p:sp>
        <p:nvSpPr>
          <p:cNvPr id="348" name="Google Shape;348;p46"/>
          <p:cNvSpPr txBox="1"/>
          <p:nvPr>
            <p:ph idx="1" type="body"/>
          </p:nvPr>
        </p:nvSpPr>
        <p:spPr>
          <a:xfrm>
            <a:off x="1514350" y="385152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Without rolling</a:t>
            </a:r>
            <a:endParaRPr/>
          </a:p>
        </p:txBody>
      </p:sp>
      <p:sp>
        <p:nvSpPr>
          <p:cNvPr id="349" name="Google Shape;349;p46"/>
          <p:cNvSpPr txBox="1"/>
          <p:nvPr>
            <p:ph idx="2" type="body"/>
          </p:nvPr>
        </p:nvSpPr>
        <p:spPr>
          <a:xfrm>
            <a:off x="6191700" y="385157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 rolling</a:t>
            </a:r>
            <a:endParaRPr/>
          </a:p>
        </p:txBody>
      </p:sp>
      <p:pic>
        <p:nvPicPr>
          <p:cNvPr id="350" name="Google Shape;350;p46"/>
          <p:cNvPicPr preferRelativeResize="0"/>
          <p:nvPr/>
        </p:nvPicPr>
        <p:blipFill>
          <a:blip r:embed="rId3">
            <a:alphaModFix/>
          </a:blip>
          <a:stretch>
            <a:fillRect/>
          </a:stretch>
        </p:blipFill>
        <p:spPr>
          <a:xfrm>
            <a:off x="420550" y="1196375"/>
            <a:ext cx="3733800" cy="2476500"/>
          </a:xfrm>
          <a:prstGeom prst="rect">
            <a:avLst/>
          </a:prstGeom>
          <a:noFill/>
          <a:ln>
            <a:noFill/>
          </a:ln>
        </p:spPr>
      </p:pic>
      <p:pic>
        <p:nvPicPr>
          <p:cNvPr id="351" name="Google Shape;351;p46"/>
          <p:cNvPicPr preferRelativeResize="0"/>
          <p:nvPr/>
        </p:nvPicPr>
        <p:blipFill>
          <a:blip r:embed="rId4">
            <a:alphaModFix/>
          </a:blip>
          <a:stretch>
            <a:fillRect/>
          </a:stretch>
        </p:blipFill>
        <p:spPr>
          <a:xfrm>
            <a:off x="5016325" y="1196400"/>
            <a:ext cx="3667125" cy="2476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47"/>
          <p:cNvSpPr txBox="1"/>
          <p:nvPr>
            <p:ph idx="1" type="body"/>
          </p:nvPr>
        </p:nvSpPr>
        <p:spPr>
          <a:xfrm>
            <a:off x="235425" y="2664650"/>
            <a:ext cx="3076200" cy="1702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a:solidFill>
                  <a:srgbClr val="000000"/>
                </a:solidFill>
              </a:rPr>
              <a:t>Without rolling</a:t>
            </a:r>
            <a:endParaRPr b="1">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spcBef>
                <a:spcPts val="0"/>
              </a:spcBef>
              <a:spcAft>
                <a:spcPts val="1200"/>
              </a:spcAft>
              <a:buNone/>
            </a:pPr>
            <a:r>
              <a:t/>
            </a:r>
            <a:endParaRPr/>
          </a:p>
        </p:txBody>
      </p:sp>
      <p:sp>
        <p:nvSpPr>
          <p:cNvPr id="357" name="Google Shape;357;p47"/>
          <p:cNvSpPr txBox="1"/>
          <p:nvPr>
            <p:ph idx="2" type="body"/>
          </p:nvPr>
        </p:nvSpPr>
        <p:spPr>
          <a:xfrm>
            <a:off x="7865275" y="607550"/>
            <a:ext cx="1681200" cy="5727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None/>
            </a:pPr>
            <a:r>
              <a:rPr b="1" lang="en-GB">
                <a:solidFill>
                  <a:srgbClr val="000000"/>
                </a:solidFill>
              </a:rPr>
              <a:t>Without </a:t>
            </a:r>
            <a:endParaRPr b="1">
              <a:solidFill>
                <a:srgbClr val="000000"/>
              </a:solidFill>
            </a:endParaRPr>
          </a:p>
          <a:p>
            <a:pPr indent="0" lvl="0" marL="0" rtl="0" algn="l">
              <a:lnSpc>
                <a:spcPct val="100000"/>
              </a:lnSpc>
              <a:spcBef>
                <a:spcPts val="0"/>
              </a:spcBef>
              <a:spcAft>
                <a:spcPts val="0"/>
              </a:spcAft>
              <a:buNone/>
            </a:pPr>
            <a:r>
              <a:rPr b="1" lang="en-GB">
                <a:solidFill>
                  <a:srgbClr val="000000"/>
                </a:solidFill>
              </a:rPr>
              <a:t>rolling</a:t>
            </a:r>
            <a:endParaRPr b="1">
              <a:solidFill>
                <a:srgbClr val="000000"/>
              </a:solidFill>
            </a:endParaRPr>
          </a:p>
          <a:p>
            <a:pPr indent="0" lvl="0" marL="0" rtl="0" algn="l">
              <a:spcBef>
                <a:spcPts val="0"/>
              </a:spcBef>
              <a:spcAft>
                <a:spcPts val="1200"/>
              </a:spcAft>
              <a:buNone/>
            </a:pPr>
            <a:r>
              <a:t/>
            </a:r>
            <a:endParaRPr/>
          </a:p>
        </p:txBody>
      </p:sp>
      <p:sp>
        <p:nvSpPr>
          <p:cNvPr id="358" name="Google Shape;358;p47"/>
          <p:cNvSpPr txBox="1"/>
          <p:nvPr>
            <p:ph type="title"/>
          </p:nvPr>
        </p:nvSpPr>
        <p:spPr>
          <a:xfrm>
            <a:off x="311700" y="18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Forecast (</a:t>
            </a:r>
            <a:r>
              <a:rPr lang="en-GB"/>
              <a:t>Transformation 1st Differencing</a:t>
            </a:r>
            <a:r>
              <a:rPr lang="en-GB"/>
              <a:t>)  </a:t>
            </a:r>
            <a:endParaRPr/>
          </a:p>
        </p:txBody>
      </p:sp>
      <p:sp>
        <p:nvSpPr>
          <p:cNvPr id="359" name="Google Shape;359;p47"/>
          <p:cNvSpPr txBox="1"/>
          <p:nvPr/>
        </p:nvSpPr>
        <p:spPr>
          <a:xfrm>
            <a:off x="0" y="4026900"/>
            <a:ext cx="1681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Notes: </a:t>
            </a:r>
            <a:endParaRPr sz="1000"/>
          </a:p>
          <a:p>
            <a:pPr indent="0" lvl="0" marL="0" rtl="0" algn="l">
              <a:spcBef>
                <a:spcPts val="0"/>
              </a:spcBef>
              <a:spcAft>
                <a:spcPts val="0"/>
              </a:spcAft>
              <a:buNone/>
            </a:pPr>
            <a:r>
              <a:rPr lang="en-GB" sz="1000"/>
              <a:t>Test: 2020-04 until </a:t>
            </a:r>
            <a:endParaRPr sz="1000"/>
          </a:p>
          <a:p>
            <a:pPr indent="0" lvl="0" marL="0" rtl="0" algn="l">
              <a:spcBef>
                <a:spcPts val="0"/>
              </a:spcBef>
              <a:spcAft>
                <a:spcPts val="0"/>
              </a:spcAft>
              <a:buNone/>
            </a:pPr>
            <a:r>
              <a:rPr lang="en-GB" sz="1000"/>
              <a:t>2021-1</a:t>
            </a:r>
            <a:endParaRPr sz="1000"/>
          </a:p>
          <a:p>
            <a:pPr indent="0" lvl="0" marL="0" rtl="0" algn="l">
              <a:spcBef>
                <a:spcPts val="0"/>
              </a:spcBef>
              <a:spcAft>
                <a:spcPts val="0"/>
              </a:spcAft>
              <a:buNone/>
            </a:pPr>
            <a:r>
              <a:rPr lang="en-GB" sz="1000"/>
              <a:t>Validation: 2021-02 until 2021-12</a:t>
            </a:r>
            <a:endParaRPr sz="1000"/>
          </a:p>
        </p:txBody>
      </p:sp>
      <p:pic>
        <p:nvPicPr>
          <p:cNvPr id="360" name="Google Shape;360;p47"/>
          <p:cNvPicPr preferRelativeResize="0"/>
          <p:nvPr/>
        </p:nvPicPr>
        <p:blipFill>
          <a:blip r:embed="rId3">
            <a:alphaModFix/>
          </a:blip>
          <a:stretch>
            <a:fillRect/>
          </a:stretch>
        </p:blipFill>
        <p:spPr>
          <a:xfrm>
            <a:off x="106950" y="686107"/>
            <a:ext cx="7839324" cy="1885631"/>
          </a:xfrm>
          <a:prstGeom prst="rect">
            <a:avLst/>
          </a:prstGeom>
          <a:noFill/>
          <a:ln>
            <a:noFill/>
          </a:ln>
        </p:spPr>
      </p:pic>
      <p:pic>
        <p:nvPicPr>
          <p:cNvPr id="361" name="Google Shape;361;p47"/>
          <p:cNvPicPr preferRelativeResize="0"/>
          <p:nvPr/>
        </p:nvPicPr>
        <p:blipFill>
          <a:blip r:embed="rId4">
            <a:alphaModFix/>
          </a:blip>
          <a:stretch>
            <a:fillRect/>
          </a:stretch>
        </p:blipFill>
        <p:spPr>
          <a:xfrm>
            <a:off x="1605000" y="2647003"/>
            <a:ext cx="7331726" cy="20263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5" name="Shape 365"/>
        <p:cNvGrpSpPr/>
        <p:nvPr/>
      </p:nvGrpSpPr>
      <p:grpSpPr>
        <a:xfrm>
          <a:off x="0" y="0"/>
          <a:ext cx="0" cy="0"/>
          <a:chOff x="0" y="0"/>
          <a:chExt cx="0" cy="0"/>
        </a:xfrm>
      </p:grpSpPr>
      <p:sp>
        <p:nvSpPr>
          <p:cNvPr id="366" name="Google Shape;36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Transformation - 2nd Differencing</a:t>
            </a:r>
            <a:endParaRPr/>
          </a:p>
          <a:p>
            <a:pPr indent="0" lvl="0" marL="457200" rtl="0" algn="l">
              <a:spcBef>
                <a:spcPts val="0"/>
              </a:spcBef>
              <a:spcAft>
                <a:spcPts val="0"/>
              </a:spcAft>
              <a:buNone/>
            </a:pPr>
            <a:r>
              <a:t/>
            </a:r>
            <a:endParaRPr sz="1800"/>
          </a:p>
          <a:p>
            <a:pPr indent="-331470" lvl="0" marL="457200" rtl="0" algn="l">
              <a:spcBef>
                <a:spcPts val="0"/>
              </a:spcBef>
              <a:spcAft>
                <a:spcPts val="0"/>
              </a:spcAft>
              <a:buSzPct val="100000"/>
              <a:buChar char="●"/>
            </a:pPr>
            <a:r>
              <a:rPr lang="en-GB" sz="1800"/>
              <a:t>Most of the variables are stationary</a:t>
            </a:r>
            <a:endParaRPr sz="1800"/>
          </a:p>
          <a:p>
            <a:pPr indent="-331470" lvl="0" marL="457200" rtl="0" algn="l">
              <a:spcBef>
                <a:spcPts val="0"/>
              </a:spcBef>
              <a:spcAft>
                <a:spcPts val="0"/>
              </a:spcAft>
              <a:buSzPct val="100000"/>
              <a:buChar char="●"/>
            </a:pPr>
            <a:r>
              <a:rPr lang="en-GB" sz="1800"/>
              <a:t>Variables that are non-stationary:</a:t>
            </a:r>
            <a:endParaRPr sz="1800"/>
          </a:p>
        </p:txBody>
      </p:sp>
      <p:pic>
        <p:nvPicPr>
          <p:cNvPr id="367" name="Google Shape;367;p48"/>
          <p:cNvPicPr preferRelativeResize="0"/>
          <p:nvPr/>
        </p:nvPicPr>
        <p:blipFill rotWithShape="1">
          <a:blip r:embed="rId3">
            <a:alphaModFix/>
          </a:blip>
          <a:srcRect b="6475" l="0" r="0" t="14560"/>
          <a:stretch/>
        </p:blipFill>
        <p:spPr>
          <a:xfrm>
            <a:off x="152400" y="2077600"/>
            <a:ext cx="8839200" cy="2856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Transformation 2nd Differencing</a:t>
            </a:r>
            <a:endParaRPr/>
          </a:p>
        </p:txBody>
      </p:sp>
      <p:sp>
        <p:nvSpPr>
          <p:cNvPr id="373" name="Google Shape;373;p49"/>
          <p:cNvSpPr txBox="1"/>
          <p:nvPr>
            <p:ph idx="1" type="body"/>
          </p:nvPr>
        </p:nvSpPr>
        <p:spPr>
          <a:xfrm>
            <a:off x="1514350" y="385152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Without rolling</a:t>
            </a:r>
            <a:endParaRPr/>
          </a:p>
        </p:txBody>
      </p:sp>
      <p:sp>
        <p:nvSpPr>
          <p:cNvPr id="374" name="Google Shape;374;p49"/>
          <p:cNvSpPr txBox="1"/>
          <p:nvPr>
            <p:ph idx="2" type="body"/>
          </p:nvPr>
        </p:nvSpPr>
        <p:spPr>
          <a:xfrm>
            <a:off x="6191700" y="3851575"/>
            <a:ext cx="1316400" cy="7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With rolling</a:t>
            </a:r>
            <a:endParaRPr/>
          </a:p>
        </p:txBody>
      </p:sp>
      <p:pic>
        <p:nvPicPr>
          <p:cNvPr id="375" name="Google Shape;375;p49"/>
          <p:cNvPicPr preferRelativeResize="0"/>
          <p:nvPr/>
        </p:nvPicPr>
        <p:blipFill>
          <a:blip r:embed="rId3">
            <a:alphaModFix/>
          </a:blip>
          <a:stretch>
            <a:fillRect/>
          </a:stretch>
        </p:blipFill>
        <p:spPr>
          <a:xfrm>
            <a:off x="453050" y="1272575"/>
            <a:ext cx="3733800" cy="2476500"/>
          </a:xfrm>
          <a:prstGeom prst="rect">
            <a:avLst/>
          </a:prstGeom>
          <a:noFill/>
          <a:ln>
            <a:noFill/>
          </a:ln>
        </p:spPr>
      </p:pic>
      <p:pic>
        <p:nvPicPr>
          <p:cNvPr id="376" name="Google Shape;376;p49"/>
          <p:cNvPicPr preferRelativeResize="0"/>
          <p:nvPr/>
        </p:nvPicPr>
        <p:blipFill>
          <a:blip r:embed="rId4">
            <a:alphaModFix/>
          </a:blip>
          <a:stretch>
            <a:fillRect/>
          </a:stretch>
        </p:blipFill>
        <p:spPr>
          <a:xfrm>
            <a:off x="4758025" y="1272575"/>
            <a:ext cx="3733800" cy="2476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p5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2" name="Google Shape;382;p5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3" name="Google Shape;383;p50"/>
          <p:cNvSpPr txBox="1"/>
          <p:nvPr>
            <p:ph type="title"/>
          </p:nvPr>
        </p:nvSpPr>
        <p:spPr>
          <a:xfrm>
            <a:off x="311700" y="18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Forecast (Transformation 2nd Differencing)  </a:t>
            </a:r>
            <a:endParaRPr/>
          </a:p>
        </p:txBody>
      </p:sp>
      <p:sp>
        <p:nvSpPr>
          <p:cNvPr id="384" name="Google Shape;384;p50"/>
          <p:cNvSpPr txBox="1"/>
          <p:nvPr>
            <p:ph idx="2" type="body"/>
          </p:nvPr>
        </p:nvSpPr>
        <p:spPr>
          <a:xfrm>
            <a:off x="127850" y="863550"/>
            <a:ext cx="17988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a:solidFill>
                  <a:schemeClr val="dk1"/>
                </a:solidFill>
              </a:rPr>
              <a:t>Without rolling</a:t>
            </a:r>
            <a:endParaRPr/>
          </a:p>
        </p:txBody>
      </p:sp>
      <p:sp>
        <p:nvSpPr>
          <p:cNvPr id="385" name="Google Shape;385;p50"/>
          <p:cNvSpPr txBox="1"/>
          <p:nvPr>
            <p:ph idx="2" type="body"/>
          </p:nvPr>
        </p:nvSpPr>
        <p:spPr>
          <a:xfrm>
            <a:off x="7216600" y="2933700"/>
            <a:ext cx="17988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a:solidFill>
                  <a:schemeClr val="dk1"/>
                </a:solidFill>
              </a:rPr>
              <a:t>With rolling</a:t>
            </a:r>
            <a:endParaRPr/>
          </a:p>
        </p:txBody>
      </p:sp>
      <p:sp>
        <p:nvSpPr>
          <p:cNvPr id="386" name="Google Shape;386;p50"/>
          <p:cNvSpPr txBox="1"/>
          <p:nvPr/>
        </p:nvSpPr>
        <p:spPr>
          <a:xfrm>
            <a:off x="7285175" y="3985800"/>
            <a:ext cx="2929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Notes: </a:t>
            </a:r>
            <a:endParaRPr sz="1000"/>
          </a:p>
          <a:p>
            <a:pPr indent="0" lvl="0" marL="0" rtl="0" algn="l">
              <a:spcBef>
                <a:spcPts val="0"/>
              </a:spcBef>
              <a:spcAft>
                <a:spcPts val="0"/>
              </a:spcAft>
              <a:buNone/>
            </a:pPr>
            <a:r>
              <a:rPr lang="en-GB" sz="1000"/>
              <a:t>Test: 2020-04 until </a:t>
            </a:r>
            <a:endParaRPr sz="1000"/>
          </a:p>
          <a:p>
            <a:pPr indent="0" lvl="0" marL="0" rtl="0" algn="l">
              <a:spcBef>
                <a:spcPts val="0"/>
              </a:spcBef>
              <a:spcAft>
                <a:spcPts val="0"/>
              </a:spcAft>
              <a:buNone/>
            </a:pPr>
            <a:r>
              <a:rPr lang="en-GB" sz="1000"/>
              <a:t>2021-1</a:t>
            </a:r>
            <a:endParaRPr sz="1000"/>
          </a:p>
          <a:p>
            <a:pPr indent="0" lvl="0" marL="0" rtl="0" algn="l">
              <a:spcBef>
                <a:spcPts val="0"/>
              </a:spcBef>
              <a:spcAft>
                <a:spcPts val="0"/>
              </a:spcAft>
              <a:buNone/>
            </a:pPr>
            <a:r>
              <a:rPr lang="en-GB" sz="1000"/>
              <a:t>Validation: 2021-02 until </a:t>
            </a:r>
            <a:endParaRPr sz="1000"/>
          </a:p>
          <a:p>
            <a:pPr indent="0" lvl="0" marL="0" rtl="0" algn="l">
              <a:spcBef>
                <a:spcPts val="0"/>
              </a:spcBef>
              <a:spcAft>
                <a:spcPts val="0"/>
              </a:spcAft>
              <a:buNone/>
            </a:pPr>
            <a:r>
              <a:rPr lang="en-GB" sz="1000"/>
              <a:t>2021-12</a:t>
            </a:r>
            <a:endParaRPr sz="1000"/>
          </a:p>
        </p:txBody>
      </p:sp>
      <p:pic>
        <p:nvPicPr>
          <p:cNvPr id="387" name="Google Shape;387;p50"/>
          <p:cNvPicPr preferRelativeResize="0"/>
          <p:nvPr/>
        </p:nvPicPr>
        <p:blipFill>
          <a:blip r:embed="rId3">
            <a:alphaModFix/>
          </a:blip>
          <a:stretch>
            <a:fillRect/>
          </a:stretch>
        </p:blipFill>
        <p:spPr>
          <a:xfrm>
            <a:off x="1536550" y="820600"/>
            <a:ext cx="7478851" cy="1810525"/>
          </a:xfrm>
          <a:prstGeom prst="rect">
            <a:avLst/>
          </a:prstGeom>
          <a:noFill/>
          <a:ln>
            <a:noFill/>
          </a:ln>
        </p:spPr>
      </p:pic>
      <p:pic>
        <p:nvPicPr>
          <p:cNvPr id="388" name="Google Shape;388;p50"/>
          <p:cNvPicPr preferRelativeResize="0"/>
          <p:nvPr/>
        </p:nvPicPr>
        <p:blipFill>
          <a:blip r:embed="rId4">
            <a:alphaModFix/>
          </a:blip>
          <a:stretch>
            <a:fillRect/>
          </a:stretch>
        </p:blipFill>
        <p:spPr>
          <a:xfrm>
            <a:off x="85200" y="2822175"/>
            <a:ext cx="7199974" cy="201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Transformation: Archsinh</a:t>
            </a:r>
            <a:endParaRPr/>
          </a:p>
          <a:p>
            <a:pPr indent="0" lvl="0" marL="457200" rtl="0" algn="l">
              <a:spcBef>
                <a:spcPts val="0"/>
              </a:spcBef>
              <a:spcAft>
                <a:spcPts val="0"/>
              </a:spcAft>
              <a:buNone/>
            </a:pPr>
            <a:r>
              <a:t/>
            </a:r>
            <a:endParaRPr sz="1800"/>
          </a:p>
          <a:p>
            <a:pPr indent="0" lvl="0" marL="457200" rtl="0" algn="l">
              <a:spcBef>
                <a:spcPts val="0"/>
              </a:spcBef>
              <a:spcAft>
                <a:spcPts val="0"/>
              </a:spcAft>
              <a:buNone/>
            </a:pPr>
            <a:r>
              <a:rPr lang="en-GB" sz="1800"/>
              <a:t>And finally….all variables are stationary</a:t>
            </a:r>
            <a:endParaRPr/>
          </a:p>
        </p:txBody>
      </p:sp>
      <p:pic>
        <p:nvPicPr>
          <p:cNvPr id="394" name="Google Shape;394;p51"/>
          <p:cNvPicPr preferRelativeResize="0"/>
          <p:nvPr/>
        </p:nvPicPr>
        <p:blipFill>
          <a:blip r:embed="rId3">
            <a:alphaModFix/>
          </a:blip>
          <a:stretch>
            <a:fillRect/>
          </a:stretch>
        </p:blipFill>
        <p:spPr>
          <a:xfrm>
            <a:off x="0" y="1611356"/>
            <a:ext cx="9144000" cy="30287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GB" sz="3000">
                <a:highlight>
                  <a:schemeClr val="lt1"/>
                </a:highlight>
              </a:rPr>
              <a:t>Nowcasting Variables</a:t>
            </a:r>
            <a:endParaRPr>
              <a:highlight>
                <a:schemeClr val="lt1"/>
              </a:highlight>
            </a:endParaRPr>
          </a:p>
        </p:txBody>
      </p:sp>
      <p:sp>
        <p:nvSpPr>
          <p:cNvPr id="73" name="Google Shape;73;p16"/>
          <p:cNvSpPr txBox="1"/>
          <p:nvPr>
            <p:ph idx="1" type="body"/>
          </p:nvPr>
        </p:nvSpPr>
        <p:spPr>
          <a:xfrm>
            <a:off x="409125" y="1261100"/>
            <a:ext cx="2937900" cy="2504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Total:	</a:t>
            </a:r>
            <a:r>
              <a:rPr lang="en-GB"/>
              <a:t>112 variables </a:t>
            </a:r>
            <a:endParaRPr/>
          </a:p>
          <a:p>
            <a:pPr indent="0" lvl="0" marL="0" rtl="0" algn="l">
              <a:spcBef>
                <a:spcPts val="1200"/>
              </a:spcBef>
              <a:spcAft>
                <a:spcPts val="0"/>
              </a:spcAft>
              <a:buNone/>
            </a:pPr>
            <a:r>
              <a:rPr lang="en-GB"/>
              <a:t>Frequency:	Monthly &amp; Quarterly</a:t>
            </a:r>
            <a:endParaRPr/>
          </a:p>
          <a:p>
            <a:pPr indent="0" lvl="0" marL="0" rtl="0" algn="l">
              <a:spcBef>
                <a:spcPts val="1200"/>
              </a:spcBef>
              <a:spcAft>
                <a:spcPts val="0"/>
              </a:spcAft>
              <a:buNone/>
            </a:pPr>
            <a:r>
              <a:rPr lang="en-GB"/>
              <a:t>Time-series: Unbalanced dataset</a:t>
            </a:r>
            <a:endParaRPr/>
          </a:p>
          <a:p>
            <a:pPr indent="0" lvl="0" marL="0" rtl="0" algn="l">
              <a:spcBef>
                <a:spcPts val="1200"/>
              </a:spcBef>
              <a:spcAft>
                <a:spcPts val="1200"/>
              </a:spcAft>
              <a:buNone/>
            </a:pPr>
            <a:r>
              <a:rPr lang="en-GB"/>
              <a:t>Source: Surveys &amp; Administrative data</a:t>
            </a:r>
            <a:endParaRPr/>
          </a:p>
        </p:txBody>
      </p:sp>
      <p:pic>
        <p:nvPicPr>
          <p:cNvPr id="74" name="Google Shape;74;p16"/>
          <p:cNvPicPr preferRelativeResize="0"/>
          <p:nvPr/>
        </p:nvPicPr>
        <p:blipFill>
          <a:blip r:embed="rId3">
            <a:alphaModFix/>
          </a:blip>
          <a:stretch>
            <a:fillRect/>
          </a:stretch>
        </p:blipFill>
        <p:spPr>
          <a:xfrm>
            <a:off x="3347000" y="925500"/>
            <a:ext cx="5688525" cy="3292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sp>
        <p:nvSpPr>
          <p:cNvPr id="399" name="Google Shape;399;p52"/>
          <p:cNvSpPr txBox="1"/>
          <p:nvPr>
            <p:ph idx="2" type="body"/>
          </p:nvPr>
        </p:nvSpPr>
        <p:spPr>
          <a:xfrm>
            <a:off x="7774725" y="863550"/>
            <a:ext cx="17988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a:solidFill>
                  <a:schemeClr val="dk1"/>
                </a:solidFill>
              </a:rPr>
              <a:t>Without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a:solidFill>
                  <a:schemeClr val="dk1"/>
                </a:solidFill>
              </a:rPr>
              <a:t>rolling</a:t>
            </a:r>
            <a:endParaRPr/>
          </a:p>
        </p:txBody>
      </p:sp>
      <p:sp>
        <p:nvSpPr>
          <p:cNvPr id="400" name="Google Shape;400;p52"/>
          <p:cNvSpPr txBox="1"/>
          <p:nvPr>
            <p:ph type="title"/>
          </p:nvPr>
        </p:nvSpPr>
        <p:spPr>
          <a:xfrm>
            <a:off x="311700" y="3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Forecast (Transformation Inverse Hyperbolic - Arcsinh)  </a:t>
            </a:r>
            <a:endParaRPr/>
          </a:p>
        </p:txBody>
      </p:sp>
      <p:sp>
        <p:nvSpPr>
          <p:cNvPr id="401" name="Google Shape;401;p52"/>
          <p:cNvSpPr txBox="1"/>
          <p:nvPr/>
        </p:nvSpPr>
        <p:spPr>
          <a:xfrm>
            <a:off x="456625" y="2897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With rolling</a:t>
            </a:r>
            <a:endParaRPr>
              <a:solidFill>
                <a:schemeClr val="dk2"/>
              </a:solidFill>
            </a:endParaRPr>
          </a:p>
        </p:txBody>
      </p:sp>
      <p:sp>
        <p:nvSpPr>
          <p:cNvPr id="402" name="Google Shape;402;p52"/>
          <p:cNvSpPr txBox="1"/>
          <p:nvPr/>
        </p:nvSpPr>
        <p:spPr>
          <a:xfrm>
            <a:off x="48950" y="3922375"/>
            <a:ext cx="2929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Notes: </a:t>
            </a:r>
            <a:endParaRPr sz="1000"/>
          </a:p>
          <a:p>
            <a:pPr indent="0" lvl="0" marL="0" rtl="0" algn="l">
              <a:spcBef>
                <a:spcPts val="0"/>
              </a:spcBef>
              <a:spcAft>
                <a:spcPts val="0"/>
              </a:spcAft>
              <a:buNone/>
            </a:pPr>
            <a:r>
              <a:rPr lang="en-GB" sz="1000"/>
              <a:t>Test: 2020-04 until </a:t>
            </a:r>
            <a:endParaRPr sz="1000"/>
          </a:p>
          <a:p>
            <a:pPr indent="0" lvl="0" marL="0" rtl="0" algn="l">
              <a:spcBef>
                <a:spcPts val="0"/>
              </a:spcBef>
              <a:spcAft>
                <a:spcPts val="0"/>
              </a:spcAft>
              <a:buNone/>
            </a:pPr>
            <a:r>
              <a:rPr lang="en-GB" sz="1000"/>
              <a:t>2021-1</a:t>
            </a:r>
            <a:endParaRPr sz="1000"/>
          </a:p>
          <a:p>
            <a:pPr indent="0" lvl="0" marL="0" rtl="0" algn="l">
              <a:spcBef>
                <a:spcPts val="0"/>
              </a:spcBef>
              <a:spcAft>
                <a:spcPts val="0"/>
              </a:spcAft>
              <a:buNone/>
            </a:pPr>
            <a:r>
              <a:rPr lang="en-GB" sz="1000"/>
              <a:t>Validation: 2021-02 until </a:t>
            </a:r>
            <a:endParaRPr sz="1000"/>
          </a:p>
          <a:p>
            <a:pPr indent="0" lvl="0" marL="0" rtl="0" algn="l">
              <a:spcBef>
                <a:spcPts val="0"/>
              </a:spcBef>
              <a:spcAft>
                <a:spcPts val="0"/>
              </a:spcAft>
              <a:buNone/>
            </a:pPr>
            <a:r>
              <a:rPr lang="en-GB" sz="1000"/>
              <a:t>2021-12</a:t>
            </a:r>
            <a:endParaRPr sz="1000"/>
          </a:p>
        </p:txBody>
      </p:sp>
      <p:pic>
        <p:nvPicPr>
          <p:cNvPr id="403" name="Google Shape;403;p52"/>
          <p:cNvPicPr preferRelativeResize="0"/>
          <p:nvPr/>
        </p:nvPicPr>
        <p:blipFill>
          <a:blip r:embed="rId3">
            <a:alphaModFix/>
          </a:blip>
          <a:stretch>
            <a:fillRect/>
          </a:stretch>
        </p:blipFill>
        <p:spPr>
          <a:xfrm>
            <a:off x="216175" y="925575"/>
            <a:ext cx="7605923" cy="1840050"/>
          </a:xfrm>
          <a:prstGeom prst="rect">
            <a:avLst/>
          </a:prstGeom>
          <a:noFill/>
          <a:ln>
            <a:noFill/>
          </a:ln>
        </p:spPr>
      </p:pic>
      <p:pic>
        <p:nvPicPr>
          <p:cNvPr id="404" name="Google Shape;404;p52"/>
          <p:cNvPicPr preferRelativeResize="0"/>
          <p:nvPr/>
        </p:nvPicPr>
        <p:blipFill>
          <a:blip r:embed="rId4">
            <a:alphaModFix/>
          </a:blip>
          <a:stretch>
            <a:fillRect/>
          </a:stretch>
        </p:blipFill>
        <p:spPr>
          <a:xfrm>
            <a:off x="1580150" y="2823299"/>
            <a:ext cx="7431650" cy="2082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3"/>
          <p:cNvPicPr preferRelativeResize="0"/>
          <p:nvPr/>
        </p:nvPicPr>
        <p:blipFill>
          <a:blip r:embed="rId3">
            <a:alphaModFix/>
          </a:blip>
          <a:stretch>
            <a:fillRect/>
          </a:stretch>
        </p:blipFill>
        <p:spPr>
          <a:xfrm>
            <a:off x="3220125" y="78525"/>
            <a:ext cx="2156144" cy="1014200"/>
          </a:xfrm>
          <a:prstGeom prst="rect">
            <a:avLst/>
          </a:prstGeom>
          <a:noFill/>
          <a:ln>
            <a:noFill/>
          </a:ln>
        </p:spPr>
      </p:pic>
      <p:pic>
        <p:nvPicPr>
          <p:cNvPr id="410" name="Google Shape;410;p53"/>
          <p:cNvPicPr preferRelativeResize="0"/>
          <p:nvPr/>
        </p:nvPicPr>
        <p:blipFill>
          <a:blip r:embed="rId4">
            <a:alphaModFix/>
          </a:blip>
          <a:stretch>
            <a:fillRect/>
          </a:stretch>
        </p:blipFill>
        <p:spPr>
          <a:xfrm>
            <a:off x="196575" y="29350"/>
            <a:ext cx="2703425" cy="1271625"/>
          </a:xfrm>
          <a:prstGeom prst="rect">
            <a:avLst/>
          </a:prstGeom>
          <a:noFill/>
          <a:ln>
            <a:noFill/>
          </a:ln>
        </p:spPr>
      </p:pic>
      <p:sp>
        <p:nvSpPr>
          <p:cNvPr id="411" name="Google Shape;411;p53"/>
          <p:cNvSpPr txBox="1"/>
          <p:nvPr/>
        </p:nvSpPr>
        <p:spPr>
          <a:xfrm>
            <a:off x="1126950" y="619425"/>
            <a:ext cx="81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8.77</a:t>
            </a:r>
            <a:endParaRPr sz="900"/>
          </a:p>
          <a:p>
            <a:pPr indent="0" lvl="0" marL="0" rtl="0" algn="l">
              <a:spcBef>
                <a:spcPts val="0"/>
              </a:spcBef>
              <a:spcAft>
                <a:spcPts val="0"/>
              </a:spcAft>
              <a:buNone/>
            </a:pPr>
            <a:r>
              <a:rPr lang="en-GB" sz="900"/>
              <a:t>MAE: 6.95</a:t>
            </a:r>
            <a:endParaRPr sz="900"/>
          </a:p>
        </p:txBody>
      </p:sp>
      <p:sp>
        <p:nvSpPr>
          <p:cNvPr id="412" name="Google Shape;412;p53"/>
          <p:cNvSpPr txBox="1"/>
          <p:nvPr/>
        </p:nvSpPr>
        <p:spPr>
          <a:xfrm>
            <a:off x="3932625" y="534650"/>
            <a:ext cx="81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7.53</a:t>
            </a:r>
            <a:endParaRPr sz="900"/>
          </a:p>
          <a:p>
            <a:pPr indent="0" lvl="0" marL="0" rtl="0" algn="l">
              <a:spcBef>
                <a:spcPts val="0"/>
              </a:spcBef>
              <a:spcAft>
                <a:spcPts val="0"/>
              </a:spcAft>
              <a:buNone/>
            </a:pPr>
            <a:r>
              <a:rPr lang="en-GB" sz="900"/>
              <a:t>MAE: 3.68</a:t>
            </a:r>
            <a:endParaRPr sz="900"/>
          </a:p>
        </p:txBody>
      </p:sp>
      <p:pic>
        <p:nvPicPr>
          <p:cNvPr id="413" name="Google Shape;413;p53"/>
          <p:cNvPicPr preferRelativeResize="0"/>
          <p:nvPr/>
        </p:nvPicPr>
        <p:blipFill>
          <a:blip r:embed="rId5">
            <a:alphaModFix/>
          </a:blip>
          <a:stretch>
            <a:fillRect/>
          </a:stretch>
        </p:blipFill>
        <p:spPr>
          <a:xfrm>
            <a:off x="5588175" y="76200"/>
            <a:ext cx="2471649" cy="1171250"/>
          </a:xfrm>
          <a:prstGeom prst="rect">
            <a:avLst/>
          </a:prstGeom>
          <a:noFill/>
          <a:ln>
            <a:noFill/>
          </a:ln>
        </p:spPr>
      </p:pic>
      <p:sp>
        <p:nvSpPr>
          <p:cNvPr id="414" name="Google Shape;414;p53"/>
          <p:cNvSpPr txBox="1"/>
          <p:nvPr/>
        </p:nvSpPr>
        <p:spPr>
          <a:xfrm>
            <a:off x="6394075" y="333400"/>
            <a:ext cx="111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111.06 MAE: 27.98</a:t>
            </a:r>
            <a:endParaRPr sz="900"/>
          </a:p>
        </p:txBody>
      </p:sp>
      <p:pic>
        <p:nvPicPr>
          <p:cNvPr id="415" name="Google Shape;415;p53"/>
          <p:cNvPicPr preferRelativeResize="0"/>
          <p:nvPr/>
        </p:nvPicPr>
        <p:blipFill>
          <a:blip r:embed="rId6">
            <a:alphaModFix/>
          </a:blip>
          <a:stretch>
            <a:fillRect/>
          </a:stretch>
        </p:blipFill>
        <p:spPr>
          <a:xfrm>
            <a:off x="298825" y="1364725"/>
            <a:ext cx="2471649" cy="1166797"/>
          </a:xfrm>
          <a:prstGeom prst="rect">
            <a:avLst/>
          </a:prstGeom>
          <a:noFill/>
          <a:ln>
            <a:noFill/>
          </a:ln>
        </p:spPr>
      </p:pic>
      <p:sp>
        <p:nvSpPr>
          <p:cNvPr id="416" name="Google Shape;416;p53"/>
          <p:cNvSpPr txBox="1"/>
          <p:nvPr/>
        </p:nvSpPr>
        <p:spPr>
          <a:xfrm>
            <a:off x="1190425" y="1616725"/>
            <a:ext cx="118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141.12</a:t>
            </a:r>
            <a:endParaRPr sz="900"/>
          </a:p>
          <a:p>
            <a:pPr indent="0" lvl="0" marL="0" rtl="0" algn="l">
              <a:spcBef>
                <a:spcPts val="0"/>
              </a:spcBef>
              <a:spcAft>
                <a:spcPts val="0"/>
              </a:spcAft>
              <a:buNone/>
            </a:pPr>
            <a:r>
              <a:rPr lang="en-GB" sz="900"/>
              <a:t> MAE: 33.59</a:t>
            </a:r>
            <a:endParaRPr sz="900"/>
          </a:p>
        </p:txBody>
      </p:sp>
      <p:pic>
        <p:nvPicPr>
          <p:cNvPr id="417" name="Google Shape;417;p53"/>
          <p:cNvPicPr preferRelativeResize="0"/>
          <p:nvPr/>
        </p:nvPicPr>
        <p:blipFill>
          <a:blip r:embed="rId7">
            <a:alphaModFix/>
          </a:blip>
          <a:stretch>
            <a:fillRect/>
          </a:stretch>
        </p:blipFill>
        <p:spPr>
          <a:xfrm>
            <a:off x="2999075" y="1195425"/>
            <a:ext cx="2490024" cy="1171250"/>
          </a:xfrm>
          <a:prstGeom prst="rect">
            <a:avLst/>
          </a:prstGeom>
          <a:noFill/>
          <a:ln>
            <a:noFill/>
          </a:ln>
        </p:spPr>
      </p:pic>
      <p:sp>
        <p:nvSpPr>
          <p:cNvPr id="418" name="Google Shape;418;p53"/>
          <p:cNvSpPr txBox="1"/>
          <p:nvPr/>
        </p:nvSpPr>
        <p:spPr>
          <a:xfrm>
            <a:off x="3729763" y="1659100"/>
            <a:ext cx="118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9.003</a:t>
            </a:r>
            <a:endParaRPr sz="900"/>
          </a:p>
          <a:p>
            <a:pPr indent="0" lvl="0" marL="0" rtl="0" algn="l">
              <a:spcBef>
                <a:spcPts val="0"/>
              </a:spcBef>
              <a:spcAft>
                <a:spcPts val="0"/>
              </a:spcAft>
              <a:buNone/>
            </a:pPr>
            <a:r>
              <a:rPr lang="en-GB" sz="900"/>
              <a:t> MAE: 7.53</a:t>
            </a:r>
            <a:endParaRPr sz="900"/>
          </a:p>
        </p:txBody>
      </p:sp>
      <p:pic>
        <p:nvPicPr>
          <p:cNvPr id="419" name="Google Shape;419;p53"/>
          <p:cNvPicPr preferRelativeResize="0"/>
          <p:nvPr/>
        </p:nvPicPr>
        <p:blipFill>
          <a:blip r:embed="rId8">
            <a:alphaModFix/>
          </a:blip>
          <a:stretch>
            <a:fillRect/>
          </a:stretch>
        </p:blipFill>
        <p:spPr>
          <a:xfrm>
            <a:off x="5814700" y="1273962"/>
            <a:ext cx="2148349" cy="1014175"/>
          </a:xfrm>
          <a:prstGeom prst="rect">
            <a:avLst/>
          </a:prstGeom>
          <a:noFill/>
          <a:ln>
            <a:noFill/>
          </a:ln>
        </p:spPr>
      </p:pic>
      <p:sp>
        <p:nvSpPr>
          <p:cNvPr id="420" name="Google Shape;420;p53"/>
          <p:cNvSpPr txBox="1"/>
          <p:nvPr/>
        </p:nvSpPr>
        <p:spPr>
          <a:xfrm>
            <a:off x="6514213" y="1488675"/>
            <a:ext cx="118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131.35</a:t>
            </a:r>
            <a:endParaRPr sz="900"/>
          </a:p>
          <a:p>
            <a:pPr indent="0" lvl="0" marL="0" rtl="0" algn="l">
              <a:spcBef>
                <a:spcPts val="0"/>
              </a:spcBef>
              <a:spcAft>
                <a:spcPts val="0"/>
              </a:spcAft>
              <a:buNone/>
            </a:pPr>
            <a:r>
              <a:rPr lang="en-GB" sz="900"/>
              <a:t> MAE: 31.66</a:t>
            </a:r>
            <a:endParaRPr sz="900"/>
          </a:p>
        </p:txBody>
      </p:sp>
      <p:pic>
        <p:nvPicPr>
          <p:cNvPr id="421" name="Google Shape;421;p53"/>
          <p:cNvPicPr preferRelativeResize="0"/>
          <p:nvPr/>
        </p:nvPicPr>
        <p:blipFill>
          <a:blip r:embed="rId9">
            <a:alphaModFix/>
          </a:blip>
          <a:stretch>
            <a:fillRect/>
          </a:stretch>
        </p:blipFill>
        <p:spPr>
          <a:xfrm>
            <a:off x="304800" y="2595275"/>
            <a:ext cx="2481076" cy="1171250"/>
          </a:xfrm>
          <a:prstGeom prst="rect">
            <a:avLst/>
          </a:prstGeom>
          <a:noFill/>
          <a:ln>
            <a:noFill/>
          </a:ln>
        </p:spPr>
      </p:pic>
      <p:sp>
        <p:nvSpPr>
          <p:cNvPr id="422" name="Google Shape;422;p53"/>
          <p:cNvSpPr txBox="1"/>
          <p:nvPr/>
        </p:nvSpPr>
        <p:spPr>
          <a:xfrm>
            <a:off x="1248830" y="2753900"/>
            <a:ext cx="111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122.11</a:t>
            </a:r>
            <a:endParaRPr sz="900"/>
          </a:p>
          <a:p>
            <a:pPr indent="0" lvl="0" marL="0" rtl="0" algn="l">
              <a:spcBef>
                <a:spcPts val="0"/>
              </a:spcBef>
              <a:spcAft>
                <a:spcPts val="0"/>
              </a:spcAft>
              <a:buNone/>
            </a:pPr>
            <a:r>
              <a:rPr lang="en-GB" sz="900"/>
              <a:t>MAE: 30.03</a:t>
            </a:r>
            <a:endParaRPr sz="900"/>
          </a:p>
        </p:txBody>
      </p:sp>
      <p:pic>
        <p:nvPicPr>
          <p:cNvPr id="423" name="Google Shape;423;p53"/>
          <p:cNvPicPr preferRelativeResize="0"/>
          <p:nvPr/>
        </p:nvPicPr>
        <p:blipFill>
          <a:blip r:embed="rId10">
            <a:alphaModFix/>
          </a:blip>
          <a:stretch>
            <a:fillRect/>
          </a:stretch>
        </p:blipFill>
        <p:spPr>
          <a:xfrm>
            <a:off x="3166351" y="2442875"/>
            <a:ext cx="2156144" cy="1014200"/>
          </a:xfrm>
          <a:prstGeom prst="rect">
            <a:avLst/>
          </a:prstGeom>
          <a:noFill/>
          <a:ln>
            <a:noFill/>
          </a:ln>
        </p:spPr>
      </p:pic>
      <p:sp>
        <p:nvSpPr>
          <p:cNvPr id="424" name="Google Shape;424;p53"/>
          <p:cNvSpPr txBox="1"/>
          <p:nvPr/>
        </p:nvSpPr>
        <p:spPr>
          <a:xfrm>
            <a:off x="3919005" y="2839575"/>
            <a:ext cx="111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8.16</a:t>
            </a:r>
            <a:endParaRPr sz="900"/>
          </a:p>
          <a:p>
            <a:pPr indent="0" lvl="0" marL="0" rtl="0" algn="l">
              <a:spcBef>
                <a:spcPts val="0"/>
              </a:spcBef>
              <a:spcAft>
                <a:spcPts val="0"/>
              </a:spcAft>
              <a:buNone/>
            </a:pPr>
            <a:r>
              <a:rPr lang="en-GB" sz="900"/>
              <a:t>MAE: 6.64</a:t>
            </a:r>
            <a:endParaRPr sz="900"/>
          </a:p>
        </p:txBody>
      </p:sp>
      <p:pic>
        <p:nvPicPr>
          <p:cNvPr id="425" name="Google Shape;425;p53"/>
          <p:cNvPicPr preferRelativeResize="0"/>
          <p:nvPr/>
        </p:nvPicPr>
        <p:blipFill>
          <a:blip r:embed="rId11">
            <a:alphaModFix/>
          </a:blip>
          <a:stretch>
            <a:fillRect/>
          </a:stretch>
        </p:blipFill>
        <p:spPr>
          <a:xfrm>
            <a:off x="5855376" y="2314150"/>
            <a:ext cx="2356849" cy="1108605"/>
          </a:xfrm>
          <a:prstGeom prst="rect">
            <a:avLst/>
          </a:prstGeom>
          <a:noFill/>
          <a:ln>
            <a:noFill/>
          </a:ln>
        </p:spPr>
      </p:pic>
      <p:sp>
        <p:nvSpPr>
          <p:cNvPr id="426" name="Google Shape;426;p53"/>
          <p:cNvSpPr txBox="1"/>
          <p:nvPr/>
        </p:nvSpPr>
        <p:spPr>
          <a:xfrm>
            <a:off x="6741563" y="2797650"/>
            <a:ext cx="118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8.69</a:t>
            </a:r>
            <a:endParaRPr sz="900"/>
          </a:p>
          <a:p>
            <a:pPr indent="0" lvl="0" marL="0" rtl="0" algn="l">
              <a:spcBef>
                <a:spcPts val="0"/>
              </a:spcBef>
              <a:spcAft>
                <a:spcPts val="0"/>
              </a:spcAft>
              <a:buNone/>
            </a:pPr>
            <a:r>
              <a:rPr lang="en-GB" sz="900"/>
              <a:t> MAE: 7.08</a:t>
            </a:r>
            <a:endParaRPr sz="900"/>
          </a:p>
        </p:txBody>
      </p:sp>
      <p:pic>
        <p:nvPicPr>
          <p:cNvPr id="427" name="Google Shape;427;p53"/>
          <p:cNvPicPr preferRelativeResize="0"/>
          <p:nvPr/>
        </p:nvPicPr>
        <p:blipFill>
          <a:blip r:embed="rId12">
            <a:alphaModFix/>
          </a:blip>
          <a:stretch>
            <a:fillRect/>
          </a:stretch>
        </p:blipFill>
        <p:spPr>
          <a:xfrm>
            <a:off x="303306" y="3766525"/>
            <a:ext cx="2703425" cy="1271629"/>
          </a:xfrm>
          <a:prstGeom prst="rect">
            <a:avLst/>
          </a:prstGeom>
          <a:noFill/>
          <a:ln>
            <a:noFill/>
          </a:ln>
        </p:spPr>
      </p:pic>
      <p:pic>
        <p:nvPicPr>
          <p:cNvPr id="428" name="Google Shape;428;p53"/>
          <p:cNvPicPr preferRelativeResize="0"/>
          <p:nvPr/>
        </p:nvPicPr>
        <p:blipFill>
          <a:blip r:embed="rId13">
            <a:alphaModFix/>
          </a:blip>
          <a:stretch>
            <a:fillRect/>
          </a:stretch>
        </p:blipFill>
        <p:spPr>
          <a:xfrm>
            <a:off x="3006719" y="3645725"/>
            <a:ext cx="2703425" cy="1271629"/>
          </a:xfrm>
          <a:prstGeom prst="rect">
            <a:avLst/>
          </a:prstGeom>
          <a:noFill/>
          <a:ln>
            <a:noFill/>
          </a:ln>
        </p:spPr>
      </p:pic>
      <p:sp>
        <p:nvSpPr>
          <p:cNvPr id="429" name="Google Shape;429;p53"/>
          <p:cNvSpPr txBox="1"/>
          <p:nvPr/>
        </p:nvSpPr>
        <p:spPr>
          <a:xfrm>
            <a:off x="3919005" y="4171488"/>
            <a:ext cx="111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10.101</a:t>
            </a:r>
            <a:endParaRPr sz="900"/>
          </a:p>
          <a:p>
            <a:pPr indent="0" lvl="0" marL="0" rtl="0" algn="l">
              <a:spcBef>
                <a:spcPts val="0"/>
              </a:spcBef>
              <a:spcAft>
                <a:spcPts val="0"/>
              </a:spcAft>
              <a:buNone/>
            </a:pPr>
            <a:r>
              <a:rPr lang="en-GB" sz="900"/>
              <a:t>MAE: 7.98</a:t>
            </a:r>
            <a:endParaRPr sz="900"/>
          </a:p>
        </p:txBody>
      </p:sp>
      <p:pic>
        <p:nvPicPr>
          <p:cNvPr id="430" name="Google Shape;430;p53"/>
          <p:cNvPicPr preferRelativeResize="0"/>
          <p:nvPr/>
        </p:nvPicPr>
        <p:blipFill>
          <a:blip r:embed="rId14">
            <a:alphaModFix/>
          </a:blip>
          <a:stretch>
            <a:fillRect/>
          </a:stretch>
        </p:blipFill>
        <p:spPr>
          <a:xfrm>
            <a:off x="5930994" y="3645725"/>
            <a:ext cx="2703425" cy="1271629"/>
          </a:xfrm>
          <a:prstGeom prst="rect">
            <a:avLst/>
          </a:prstGeom>
          <a:noFill/>
          <a:ln>
            <a:noFill/>
          </a:ln>
        </p:spPr>
      </p:pic>
      <p:sp>
        <p:nvSpPr>
          <p:cNvPr id="431" name="Google Shape;431;p53"/>
          <p:cNvSpPr txBox="1"/>
          <p:nvPr/>
        </p:nvSpPr>
        <p:spPr>
          <a:xfrm>
            <a:off x="6741563" y="4106625"/>
            <a:ext cx="118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RMSE: 8.621</a:t>
            </a:r>
            <a:endParaRPr sz="900"/>
          </a:p>
          <a:p>
            <a:pPr indent="0" lvl="0" marL="0" rtl="0" algn="l">
              <a:spcBef>
                <a:spcPts val="0"/>
              </a:spcBef>
              <a:spcAft>
                <a:spcPts val="0"/>
              </a:spcAft>
              <a:buNone/>
            </a:pPr>
            <a:r>
              <a:rPr lang="en-GB" sz="900"/>
              <a:t> MAE: 6.43</a:t>
            </a:r>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7" name="Google Shape;437;p5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38" name="Google Shape;438;p5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9" name="Google Shape;439;p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5"/>
          <p:cNvPicPr preferRelativeResize="0"/>
          <p:nvPr/>
        </p:nvPicPr>
        <p:blipFill>
          <a:blip r:embed="rId3">
            <a:alphaModFix/>
          </a:blip>
          <a:stretch>
            <a:fillRect/>
          </a:stretch>
        </p:blipFill>
        <p:spPr>
          <a:xfrm>
            <a:off x="1219200" y="76200"/>
            <a:ext cx="2543301" cy="1224900"/>
          </a:xfrm>
          <a:prstGeom prst="rect">
            <a:avLst/>
          </a:prstGeom>
          <a:noFill/>
          <a:ln>
            <a:noFill/>
          </a:ln>
        </p:spPr>
      </p:pic>
      <p:pic>
        <p:nvPicPr>
          <p:cNvPr id="445" name="Google Shape;445;p55"/>
          <p:cNvPicPr preferRelativeResize="0"/>
          <p:nvPr/>
        </p:nvPicPr>
        <p:blipFill>
          <a:blip r:embed="rId4">
            <a:alphaModFix/>
          </a:blip>
          <a:stretch>
            <a:fillRect/>
          </a:stretch>
        </p:blipFill>
        <p:spPr>
          <a:xfrm>
            <a:off x="3812250" y="76200"/>
            <a:ext cx="2543301" cy="1224898"/>
          </a:xfrm>
          <a:prstGeom prst="rect">
            <a:avLst/>
          </a:prstGeom>
          <a:noFill/>
          <a:ln>
            <a:noFill/>
          </a:ln>
        </p:spPr>
      </p:pic>
      <p:pic>
        <p:nvPicPr>
          <p:cNvPr id="446" name="Google Shape;446;p55"/>
          <p:cNvPicPr preferRelativeResize="0"/>
          <p:nvPr/>
        </p:nvPicPr>
        <p:blipFill>
          <a:blip r:embed="rId5">
            <a:alphaModFix/>
          </a:blip>
          <a:stretch>
            <a:fillRect/>
          </a:stretch>
        </p:blipFill>
        <p:spPr>
          <a:xfrm>
            <a:off x="6405300" y="76200"/>
            <a:ext cx="2543301" cy="1224898"/>
          </a:xfrm>
          <a:prstGeom prst="rect">
            <a:avLst/>
          </a:prstGeom>
          <a:noFill/>
          <a:ln>
            <a:noFill/>
          </a:ln>
        </p:spPr>
      </p:pic>
      <p:pic>
        <p:nvPicPr>
          <p:cNvPr id="447" name="Google Shape;447;p55"/>
          <p:cNvPicPr preferRelativeResize="0"/>
          <p:nvPr/>
        </p:nvPicPr>
        <p:blipFill>
          <a:blip r:embed="rId6">
            <a:alphaModFix/>
          </a:blip>
          <a:stretch>
            <a:fillRect/>
          </a:stretch>
        </p:blipFill>
        <p:spPr>
          <a:xfrm>
            <a:off x="1219200" y="1301100"/>
            <a:ext cx="2543303" cy="1224900"/>
          </a:xfrm>
          <a:prstGeom prst="rect">
            <a:avLst/>
          </a:prstGeom>
          <a:noFill/>
          <a:ln>
            <a:noFill/>
          </a:ln>
        </p:spPr>
      </p:pic>
      <p:pic>
        <p:nvPicPr>
          <p:cNvPr id="448" name="Google Shape;448;p55"/>
          <p:cNvPicPr preferRelativeResize="0"/>
          <p:nvPr/>
        </p:nvPicPr>
        <p:blipFill>
          <a:blip r:embed="rId7">
            <a:alphaModFix/>
          </a:blip>
          <a:stretch>
            <a:fillRect/>
          </a:stretch>
        </p:blipFill>
        <p:spPr>
          <a:xfrm>
            <a:off x="3812250" y="1301099"/>
            <a:ext cx="2543303" cy="1224900"/>
          </a:xfrm>
          <a:prstGeom prst="rect">
            <a:avLst/>
          </a:prstGeom>
          <a:noFill/>
          <a:ln>
            <a:noFill/>
          </a:ln>
        </p:spPr>
      </p:pic>
      <p:pic>
        <p:nvPicPr>
          <p:cNvPr id="449" name="Google Shape;449;p55"/>
          <p:cNvPicPr preferRelativeResize="0"/>
          <p:nvPr/>
        </p:nvPicPr>
        <p:blipFill>
          <a:blip r:embed="rId8">
            <a:alphaModFix/>
          </a:blip>
          <a:stretch>
            <a:fillRect/>
          </a:stretch>
        </p:blipFill>
        <p:spPr>
          <a:xfrm>
            <a:off x="6456400" y="1301100"/>
            <a:ext cx="2543301" cy="1224864"/>
          </a:xfrm>
          <a:prstGeom prst="rect">
            <a:avLst/>
          </a:prstGeom>
          <a:noFill/>
          <a:ln>
            <a:noFill/>
          </a:ln>
        </p:spPr>
      </p:pic>
      <p:pic>
        <p:nvPicPr>
          <p:cNvPr id="450" name="Google Shape;450;p55"/>
          <p:cNvPicPr preferRelativeResize="0"/>
          <p:nvPr/>
        </p:nvPicPr>
        <p:blipFill>
          <a:blip r:embed="rId9">
            <a:alphaModFix/>
          </a:blip>
          <a:stretch>
            <a:fillRect/>
          </a:stretch>
        </p:blipFill>
        <p:spPr>
          <a:xfrm>
            <a:off x="1219200" y="2516950"/>
            <a:ext cx="2543294" cy="1224900"/>
          </a:xfrm>
          <a:prstGeom prst="rect">
            <a:avLst/>
          </a:prstGeom>
          <a:noFill/>
          <a:ln>
            <a:noFill/>
          </a:ln>
        </p:spPr>
      </p:pic>
      <p:pic>
        <p:nvPicPr>
          <p:cNvPr id="451" name="Google Shape;451;p55"/>
          <p:cNvPicPr preferRelativeResize="0"/>
          <p:nvPr/>
        </p:nvPicPr>
        <p:blipFill>
          <a:blip r:embed="rId10">
            <a:alphaModFix/>
          </a:blip>
          <a:stretch>
            <a:fillRect/>
          </a:stretch>
        </p:blipFill>
        <p:spPr>
          <a:xfrm>
            <a:off x="3812250" y="2495550"/>
            <a:ext cx="2543301" cy="1224890"/>
          </a:xfrm>
          <a:prstGeom prst="rect">
            <a:avLst/>
          </a:prstGeom>
          <a:noFill/>
          <a:ln>
            <a:noFill/>
          </a:ln>
        </p:spPr>
      </p:pic>
      <p:pic>
        <p:nvPicPr>
          <p:cNvPr id="452" name="Google Shape;452;p55"/>
          <p:cNvPicPr preferRelativeResize="0"/>
          <p:nvPr/>
        </p:nvPicPr>
        <p:blipFill>
          <a:blip r:embed="rId11">
            <a:alphaModFix/>
          </a:blip>
          <a:stretch>
            <a:fillRect/>
          </a:stretch>
        </p:blipFill>
        <p:spPr>
          <a:xfrm>
            <a:off x="6481500" y="2518125"/>
            <a:ext cx="2543301" cy="1224890"/>
          </a:xfrm>
          <a:prstGeom prst="rect">
            <a:avLst/>
          </a:prstGeom>
          <a:noFill/>
          <a:ln>
            <a:noFill/>
          </a:ln>
        </p:spPr>
      </p:pic>
      <p:pic>
        <p:nvPicPr>
          <p:cNvPr id="453" name="Google Shape;453;p55"/>
          <p:cNvPicPr preferRelativeResize="0"/>
          <p:nvPr/>
        </p:nvPicPr>
        <p:blipFill>
          <a:blip r:embed="rId12">
            <a:alphaModFix/>
          </a:blip>
          <a:stretch>
            <a:fillRect/>
          </a:stretch>
        </p:blipFill>
        <p:spPr>
          <a:xfrm>
            <a:off x="1192750" y="3766200"/>
            <a:ext cx="2543301" cy="1224898"/>
          </a:xfrm>
          <a:prstGeom prst="rect">
            <a:avLst/>
          </a:prstGeom>
          <a:noFill/>
          <a:ln>
            <a:noFill/>
          </a:ln>
        </p:spPr>
      </p:pic>
      <p:pic>
        <p:nvPicPr>
          <p:cNvPr id="454" name="Google Shape;454;p55"/>
          <p:cNvPicPr preferRelativeResize="0"/>
          <p:nvPr/>
        </p:nvPicPr>
        <p:blipFill>
          <a:blip r:embed="rId13">
            <a:alphaModFix/>
          </a:blip>
          <a:stretch>
            <a:fillRect/>
          </a:stretch>
        </p:blipFill>
        <p:spPr>
          <a:xfrm>
            <a:off x="3819725" y="3720450"/>
            <a:ext cx="2543303" cy="1224900"/>
          </a:xfrm>
          <a:prstGeom prst="rect">
            <a:avLst/>
          </a:prstGeom>
          <a:noFill/>
          <a:ln>
            <a:noFill/>
          </a:ln>
        </p:spPr>
      </p:pic>
      <p:pic>
        <p:nvPicPr>
          <p:cNvPr id="455" name="Google Shape;455;p55"/>
          <p:cNvPicPr preferRelativeResize="0"/>
          <p:nvPr/>
        </p:nvPicPr>
        <p:blipFill>
          <a:blip r:embed="rId14">
            <a:alphaModFix/>
          </a:blip>
          <a:stretch>
            <a:fillRect/>
          </a:stretch>
        </p:blipFill>
        <p:spPr>
          <a:xfrm>
            <a:off x="6522900" y="3766200"/>
            <a:ext cx="2543303" cy="1224900"/>
          </a:xfrm>
          <a:prstGeom prst="rect">
            <a:avLst/>
          </a:prstGeom>
          <a:noFill/>
          <a:ln>
            <a:noFill/>
          </a:ln>
        </p:spPr>
      </p:pic>
      <p:sp>
        <p:nvSpPr>
          <p:cNvPr id="456" name="Google Shape;456;p55"/>
          <p:cNvSpPr txBox="1"/>
          <p:nvPr/>
        </p:nvSpPr>
        <p:spPr>
          <a:xfrm>
            <a:off x="2204500" y="13407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990000"/>
                </a:solidFill>
              </a:rPr>
              <a:t>AR</a:t>
            </a:r>
            <a:endParaRPr b="1" sz="1000">
              <a:solidFill>
                <a:srgbClr val="990000"/>
              </a:solidFill>
            </a:endParaRPr>
          </a:p>
        </p:txBody>
      </p:sp>
      <p:sp>
        <p:nvSpPr>
          <p:cNvPr id="457" name="Google Shape;457;p55"/>
          <p:cNvSpPr txBox="1"/>
          <p:nvPr/>
        </p:nvSpPr>
        <p:spPr>
          <a:xfrm>
            <a:off x="4555125" y="134075"/>
            <a:ext cx="122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LIGHT GBM</a:t>
            </a:r>
            <a:endParaRPr b="1" sz="1000">
              <a:solidFill>
                <a:srgbClr val="1155CC"/>
              </a:solidFill>
            </a:endParaRPr>
          </a:p>
        </p:txBody>
      </p:sp>
      <p:sp>
        <p:nvSpPr>
          <p:cNvPr id="458" name="Google Shape;458;p55"/>
          <p:cNvSpPr txBox="1"/>
          <p:nvPr/>
        </p:nvSpPr>
        <p:spPr>
          <a:xfrm>
            <a:off x="7268750" y="134075"/>
            <a:ext cx="69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1155CC"/>
                </a:solidFill>
              </a:rPr>
              <a:t>LASSO</a:t>
            </a:r>
            <a:endParaRPr b="1" sz="1000">
              <a:solidFill>
                <a:srgbClr val="1155CC"/>
              </a:solidFill>
            </a:endParaRPr>
          </a:p>
        </p:txBody>
      </p:sp>
      <p:sp>
        <p:nvSpPr>
          <p:cNvPr id="459" name="Google Shape;459;p55"/>
          <p:cNvSpPr txBox="1"/>
          <p:nvPr/>
        </p:nvSpPr>
        <p:spPr>
          <a:xfrm>
            <a:off x="2097875" y="1319525"/>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RIDGE</a:t>
            </a:r>
            <a:endParaRPr b="1" sz="1000">
              <a:solidFill>
                <a:srgbClr val="1155CC"/>
              </a:solidFill>
            </a:endParaRPr>
          </a:p>
        </p:txBody>
      </p:sp>
      <p:sp>
        <p:nvSpPr>
          <p:cNvPr id="460" name="Google Shape;460;p55"/>
          <p:cNvSpPr txBox="1"/>
          <p:nvPr/>
        </p:nvSpPr>
        <p:spPr>
          <a:xfrm>
            <a:off x="4840500" y="1314813"/>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KNN</a:t>
            </a:r>
            <a:endParaRPr b="1" sz="1000">
              <a:solidFill>
                <a:srgbClr val="1155CC"/>
              </a:solidFill>
            </a:endParaRPr>
          </a:p>
        </p:txBody>
      </p:sp>
      <p:sp>
        <p:nvSpPr>
          <p:cNvPr id="461" name="Google Shape;461;p55"/>
          <p:cNvSpPr txBox="1"/>
          <p:nvPr/>
        </p:nvSpPr>
        <p:spPr>
          <a:xfrm>
            <a:off x="7289800" y="1319525"/>
            <a:ext cx="1009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PROPHET</a:t>
            </a:r>
            <a:endParaRPr b="1" sz="1000">
              <a:solidFill>
                <a:srgbClr val="1155CC"/>
              </a:solidFill>
            </a:endParaRPr>
          </a:p>
        </p:txBody>
      </p:sp>
      <p:sp>
        <p:nvSpPr>
          <p:cNvPr id="462" name="Google Shape;462;p55"/>
          <p:cNvSpPr txBox="1"/>
          <p:nvPr/>
        </p:nvSpPr>
        <p:spPr>
          <a:xfrm>
            <a:off x="2052100" y="2580963"/>
            <a:ext cx="111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ELASTIC NET</a:t>
            </a:r>
            <a:endParaRPr b="1" sz="1000">
              <a:solidFill>
                <a:srgbClr val="1155CC"/>
              </a:solidFill>
            </a:endParaRPr>
          </a:p>
        </p:txBody>
      </p:sp>
      <p:sp>
        <p:nvSpPr>
          <p:cNvPr id="463" name="Google Shape;463;p55"/>
          <p:cNvSpPr txBox="1"/>
          <p:nvPr/>
        </p:nvSpPr>
        <p:spPr>
          <a:xfrm>
            <a:off x="4205500" y="2555738"/>
            <a:ext cx="1833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RANDOM FOREST</a:t>
            </a:r>
            <a:endParaRPr b="1" sz="1000">
              <a:solidFill>
                <a:srgbClr val="1155CC"/>
              </a:solidFill>
            </a:endParaRPr>
          </a:p>
        </p:txBody>
      </p:sp>
      <p:sp>
        <p:nvSpPr>
          <p:cNvPr id="464" name="Google Shape;464;p55"/>
          <p:cNvSpPr txBox="1"/>
          <p:nvPr/>
        </p:nvSpPr>
        <p:spPr>
          <a:xfrm>
            <a:off x="7179050" y="2580975"/>
            <a:ext cx="142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DECISION TREE</a:t>
            </a:r>
            <a:endParaRPr b="1" sz="1000">
              <a:solidFill>
                <a:srgbClr val="1155CC"/>
              </a:solidFill>
            </a:endParaRPr>
          </a:p>
        </p:txBody>
      </p:sp>
      <p:sp>
        <p:nvSpPr>
          <p:cNvPr id="465" name="Google Shape;465;p55"/>
          <p:cNvSpPr txBox="1"/>
          <p:nvPr/>
        </p:nvSpPr>
        <p:spPr>
          <a:xfrm>
            <a:off x="1917100" y="3818400"/>
            <a:ext cx="1279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XG BOOST</a:t>
            </a:r>
            <a:endParaRPr b="1" sz="1000">
              <a:solidFill>
                <a:srgbClr val="1155CC"/>
              </a:solidFill>
            </a:endParaRPr>
          </a:p>
        </p:txBody>
      </p:sp>
      <p:sp>
        <p:nvSpPr>
          <p:cNvPr id="466" name="Google Shape;466;p55"/>
          <p:cNvSpPr txBox="1"/>
          <p:nvPr/>
        </p:nvSpPr>
        <p:spPr>
          <a:xfrm>
            <a:off x="4880275" y="374220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SVM</a:t>
            </a:r>
            <a:endParaRPr b="1" sz="1000">
              <a:solidFill>
                <a:srgbClr val="1155CC"/>
              </a:solidFill>
            </a:endParaRPr>
          </a:p>
        </p:txBody>
      </p:sp>
      <p:sp>
        <p:nvSpPr>
          <p:cNvPr id="467" name="Google Shape;467;p55"/>
          <p:cNvSpPr txBox="1"/>
          <p:nvPr/>
        </p:nvSpPr>
        <p:spPr>
          <a:xfrm>
            <a:off x="7546400" y="3806300"/>
            <a:ext cx="69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1155CC"/>
                </a:solidFill>
              </a:rPr>
              <a:t>LSTM</a:t>
            </a:r>
            <a:endParaRPr b="1" sz="1000">
              <a:solidFill>
                <a:srgbClr val="1155CC"/>
              </a:solidFill>
            </a:endParaRPr>
          </a:p>
        </p:txBody>
      </p:sp>
      <p:sp>
        <p:nvSpPr>
          <p:cNvPr id="468" name="Google Shape;468;p55"/>
          <p:cNvSpPr txBox="1"/>
          <p:nvPr/>
        </p:nvSpPr>
        <p:spPr>
          <a:xfrm>
            <a:off x="2194150" y="597225"/>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a:t>
            </a:r>
            <a:r>
              <a:rPr lang="en-GB" sz="900"/>
              <a:t> 5.86</a:t>
            </a:r>
            <a:endParaRPr sz="900"/>
          </a:p>
          <a:p>
            <a:pPr indent="0" lvl="0" marL="0" rtl="0" algn="l">
              <a:spcBef>
                <a:spcPts val="0"/>
              </a:spcBef>
              <a:spcAft>
                <a:spcPts val="0"/>
              </a:spcAft>
              <a:buNone/>
            </a:pPr>
            <a:r>
              <a:rPr b="1" lang="en-GB" sz="900"/>
              <a:t>MAE: </a:t>
            </a:r>
            <a:r>
              <a:rPr lang="en-GB" sz="900"/>
              <a:t>3.68</a:t>
            </a:r>
            <a:endParaRPr sz="900"/>
          </a:p>
        </p:txBody>
      </p:sp>
      <p:sp>
        <p:nvSpPr>
          <p:cNvPr id="469" name="Google Shape;469;p55"/>
          <p:cNvSpPr txBox="1"/>
          <p:nvPr/>
        </p:nvSpPr>
        <p:spPr>
          <a:xfrm>
            <a:off x="4786675" y="597225"/>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5.91</a:t>
            </a:r>
            <a:endParaRPr sz="900"/>
          </a:p>
          <a:p>
            <a:pPr indent="0" lvl="0" marL="0" rtl="0" algn="l">
              <a:spcBef>
                <a:spcPts val="0"/>
              </a:spcBef>
              <a:spcAft>
                <a:spcPts val="0"/>
              </a:spcAft>
              <a:buNone/>
            </a:pPr>
            <a:r>
              <a:rPr b="1" lang="en-GB" sz="900"/>
              <a:t>MAE: </a:t>
            </a:r>
            <a:r>
              <a:rPr lang="en-GB" sz="900"/>
              <a:t>3.91</a:t>
            </a:r>
            <a:endParaRPr sz="900"/>
          </a:p>
        </p:txBody>
      </p:sp>
      <p:sp>
        <p:nvSpPr>
          <p:cNvPr id="470" name="Google Shape;470;p55"/>
          <p:cNvSpPr txBox="1"/>
          <p:nvPr/>
        </p:nvSpPr>
        <p:spPr>
          <a:xfrm>
            <a:off x="7289300" y="656088"/>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6.26</a:t>
            </a:r>
            <a:endParaRPr sz="900"/>
          </a:p>
          <a:p>
            <a:pPr indent="0" lvl="0" marL="0" rtl="0" algn="l">
              <a:spcBef>
                <a:spcPts val="0"/>
              </a:spcBef>
              <a:spcAft>
                <a:spcPts val="0"/>
              </a:spcAft>
              <a:buNone/>
            </a:pPr>
            <a:r>
              <a:rPr b="1" lang="en-GB" sz="900"/>
              <a:t>MAE: </a:t>
            </a:r>
            <a:r>
              <a:rPr lang="en-GB" sz="900"/>
              <a:t>4.57</a:t>
            </a:r>
            <a:endParaRPr sz="900"/>
          </a:p>
        </p:txBody>
      </p:sp>
      <p:sp>
        <p:nvSpPr>
          <p:cNvPr id="471" name="Google Shape;471;p55"/>
          <p:cNvSpPr txBox="1"/>
          <p:nvPr/>
        </p:nvSpPr>
        <p:spPr>
          <a:xfrm>
            <a:off x="2117950" y="1856738"/>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a:t>
            </a:r>
            <a:r>
              <a:rPr lang="en-GB" sz="900"/>
              <a:t>6.43</a:t>
            </a:r>
            <a:endParaRPr sz="900"/>
          </a:p>
          <a:p>
            <a:pPr indent="0" lvl="0" marL="0" rtl="0" algn="l">
              <a:spcBef>
                <a:spcPts val="0"/>
              </a:spcBef>
              <a:spcAft>
                <a:spcPts val="0"/>
              </a:spcAft>
              <a:buNone/>
            </a:pPr>
            <a:r>
              <a:rPr b="1" lang="en-GB" sz="900"/>
              <a:t>MAE: </a:t>
            </a:r>
            <a:r>
              <a:rPr lang="en-GB" sz="900"/>
              <a:t>4.41</a:t>
            </a:r>
            <a:endParaRPr sz="900"/>
          </a:p>
        </p:txBody>
      </p:sp>
      <p:sp>
        <p:nvSpPr>
          <p:cNvPr id="472" name="Google Shape;472;p55"/>
          <p:cNvSpPr txBox="1"/>
          <p:nvPr/>
        </p:nvSpPr>
        <p:spPr>
          <a:xfrm>
            <a:off x="4670700" y="1843688"/>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6.25</a:t>
            </a:r>
            <a:endParaRPr sz="900"/>
          </a:p>
          <a:p>
            <a:pPr indent="0" lvl="0" marL="0" rtl="0" algn="l">
              <a:spcBef>
                <a:spcPts val="0"/>
              </a:spcBef>
              <a:spcAft>
                <a:spcPts val="0"/>
              </a:spcAft>
              <a:buNone/>
            </a:pPr>
            <a:r>
              <a:rPr b="1" lang="en-GB" sz="900"/>
              <a:t>MAE: </a:t>
            </a:r>
            <a:r>
              <a:rPr lang="en-GB" sz="900"/>
              <a:t>4.59</a:t>
            </a:r>
            <a:endParaRPr sz="900"/>
          </a:p>
        </p:txBody>
      </p:sp>
      <p:sp>
        <p:nvSpPr>
          <p:cNvPr id="473" name="Google Shape;473;p55"/>
          <p:cNvSpPr txBox="1"/>
          <p:nvPr/>
        </p:nvSpPr>
        <p:spPr>
          <a:xfrm>
            <a:off x="7355800" y="1857325"/>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6.17</a:t>
            </a:r>
            <a:endParaRPr sz="900"/>
          </a:p>
          <a:p>
            <a:pPr indent="0" lvl="0" marL="0" rtl="0" algn="l">
              <a:spcBef>
                <a:spcPts val="0"/>
              </a:spcBef>
              <a:spcAft>
                <a:spcPts val="0"/>
              </a:spcAft>
              <a:buNone/>
            </a:pPr>
            <a:r>
              <a:rPr b="1" lang="en-GB" sz="900"/>
              <a:t>MAE: </a:t>
            </a:r>
            <a:r>
              <a:rPr lang="en-GB" sz="900"/>
              <a:t>3.48</a:t>
            </a:r>
            <a:endParaRPr sz="900"/>
          </a:p>
        </p:txBody>
      </p:sp>
      <p:sp>
        <p:nvSpPr>
          <p:cNvPr id="474" name="Google Shape;474;p55"/>
          <p:cNvSpPr txBox="1"/>
          <p:nvPr/>
        </p:nvSpPr>
        <p:spPr>
          <a:xfrm>
            <a:off x="2194150" y="3112088"/>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6.24</a:t>
            </a:r>
            <a:endParaRPr sz="900"/>
          </a:p>
          <a:p>
            <a:pPr indent="0" lvl="0" marL="0" rtl="0" algn="l">
              <a:spcBef>
                <a:spcPts val="0"/>
              </a:spcBef>
              <a:spcAft>
                <a:spcPts val="0"/>
              </a:spcAft>
              <a:buNone/>
            </a:pPr>
            <a:r>
              <a:rPr b="1" lang="en-GB" sz="900"/>
              <a:t>MAE: 4.57</a:t>
            </a:r>
            <a:endParaRPr b="1" sz="900"/>
          </a:p>
        </p:txBody>
      </p:sp>
      <p:sp>
        <p:nvSpPr>
          <p:cNvPr id="475" name="Google Shape;475;p55"/>
          <p:cNvSpPr txBox="1"/>
          <p:nvPr/>
        </p:nvSpPr>
        <p:spPr>
          <a:xfrm>
            <a:off x="4840500" y="3076600"/>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6.33</a:t>
            </a:r>
            <a:endParaRPr sz="900"/>
          </a:p>
          <a:p>
            <a:pPr indent="0" lvl="0" marL="0" rtl="0" algn="l">
              <a:spcBef>
                <a:spcPts val="0"/>
              </a:spcBef>
              <a:spcAft>
                <a:spcPts val="0"/>
              </a:spcAft>
              <a:buNone/>
            </a:pPr>
            <a:r>
              <a:rPr b="1" lang="en-GB" sz="900"/>
              <a:t>MAE: </a:t>
            </a:r>
            <a:r>
              <a:rPr lang="en-GB" sz="900"/>
              <a:t>4.23</a:t>
            </a:r>
            <a:endParaRPr sz="900"/>
          </a:p>
        </p:txBody>
      </p:sp>
      <p:sp>
        <p:nvSpPr>
          <p:cNvPr id="476" name="Google Shape;476;p55"/>
          <p:cNvSpPr txBox="1"/>
          <p:nvPr/>
        </p:nvSpPr>
        <p:spPr>
          <a:xfrm>
            <a:off x="7546400" y="3112088"/>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6.23</a:t>
            </a:r>
            <a:endParaRPr sz="900"/>
          </a:p>
          <a:p>
            <a:pPr indent="0" lvl="0" marL="0" rtl="0" algn="l">
              <a:spcBef>
                <a:spcPts val="0"/>
              </a:spcBef>
              <a:spcAft>
                <a:spcPts val="0"/>
              </a:spcAft>
              <a:buNone/>
            </a:pPr>
            <a:r>
              <a:rPr b="1" lang="en-GB" sz="900"/>
              <a:t>MAE: </a:t>
            </a:r>
            <a:r>
              <a:rPr lang="en-GB" sz="900"/>
              <a:t>4.37</a:t>
            </a:r>
            <a:endParaRPr sz="900"/>
          </a:p>
        </p:txBody>
      </p:sp>
      <p:sp>
        <p:nvSpPr>
          <p:cNvPr id="477" name="Google Shape;477;p55"/>
          <p:cNvSpPr txBox="1"/>
          <p:nvPr/>
        </p:nvSpPr>
        <p:spPr>
          <a:xfrm>
            <a:off x="2117950" y="4367450"/>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6.53</a:t>
            </a:r>
            <a:endParaRPr sz="900"/>
          </a:p>
          <a:p>
            <a:pPr indent="0" lvl="0" marL="0" rtl="0" algn="l">
              <a:spcBef>
                <a:spcPts val="0"/>
              </a:spcBef>
              <a:spcAft>
                <a:spcPts val="0"/>
              </a:spcAft>
              <a:buNone/>
            </a:pPr>
            <a:r>
              <a:rPr b="1" lang="en-GB" sz="900"/>
              <a:t>MAE: </a:t>
            </a:r>
            <a:r>
              <a:rPr lang="en-GB" sz="900"/>
              <a:t>4.46</a:t>
            </a:r>
            <a:endParaRPr sz="900"/>
          </a:p>
        </p:txBody>
      </p:sp>
      <p:sp>
        <p:nvSpPr>
          <p:cNvPr id="478" name="Google Shape;478;p55"/>
          <p:cNvSpPr txBox="1"/>
          <p:nvPr/>
        </p:nvSpPr>
        <p:spPr>
          <a:xfrm>
            <a:off x="4786675" y="4284800"/>
            <a:ext cx="87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6.37</a:t>
            </a:r>
            <a:endParaRPr sz="900"/>
          </a:p>
          <a:p>
            <a:pPr indent="0" lvl="0" marL="0" rtl="0" algn="l">
              <a:spcBef>
                <a:spcPts val="0"/>
              </a:spcBef>
              <a:spcAft>
                <a:spcPts val="0"/>
              </a:spcAft>
              <a:buNone/>
            </a:pPr>
            <a:r>
              <a:rPr b="1" lang="en-GB" sz="900"/>
              <a:t>MAE: </a:t>
            </a:r>
            <a:r>
              <a:rPr lang="en-GB" sz="900"/>
              <a:t>4.83</a:t>
            </a:r>
            <a:endParaRPr sz="900"/>
          </a:p>
        </p:txBody>
      </p:sp>
      <p:sp>
        <p:nvSpPr>
          <p:cNvPr id="479" name="Google Shape;479;p55"/>
          <p:cNvSpPr txBox="1"/>
          <p:nvPr/>
        </p:nvSpPr>
        <p:spPr>
          <a:xfrm>
            <a:off x="7455400" y="4366875"/>
            <a:ext cx="111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t>RMSE: </a:t>
            </a:r>
            <a:r>
              <a:rPr lang="en-GB" sz="900"/>
              <a:t>5.86</a:t>
            </a:r>
            <a:endParaRPr sz="900"/>
          </a:p>
          <a:p>
            <a:pPr indent="0" lvl="0" marL="0" rtl="0" algn="l">
              <a:spcBef>
                <a:spcPts val="0"/>
              </a:spcBef>
              <a:spcAft>
                <a:spcPts val="0"/>
              </a:spcAft>
              <a:buNone/>
            </a:pPr>
            <a:r>
              <a:rPr b="1" lang="en-GB" sz="900"/>
              <a:t>MAE: </a:t>
            </a:r>
            <a:r>
              <a:rPr lang="en-GB" sz="900"/>
              <a:t>3.94</a:t>
            </a:r>
            <a:endParaRPr sz="900"/>
          </a:p>
        </p:txBody>
      </p:sp>
      <p:sp>
        <p:nvSpPr>
          <p:cNvPr id="480" name="Google Shape;480;p55"/>
          <p:cNvSpPr txBox="1"/>
          <p:nvPr/>
        </p:nvSpPr>
        <p:spPr>
          <a:xfrm rot="-5400000">
            <a:off x="-1342700" y="2163425"/>
            <a:ext cx="4521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t>MODEL PERFORMANCE</a:t>
            </a:r>
            <a:endParaRPr b="1"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Methodology Framework</a:t>
            </a:r>
            <a:endParaRPr/>
          </a:p>
        </p:txBody>
      </p:sp>
      <p:pic>
        <p:nvPicPr>
          <p:cNvPr id="80" name="Google Shape;80;p17"/>
          <p:cNvPicPr preferRelativeResize="0"/>
          <p:nvPr/>
        </p:nvPicPr>
        <p:blipFill>
          <a:blip r:embed="rId4">
            <a:alphaModFix/>
          </a:blip>
          <a:stretch>
            <a:fillRect/>
          </a:stretch>
        </p:blipFill>
        <p:spPr>
          <a:xfrm>
            <a:off x="152400" y="1170125"/>
            <a:ext cx="8839201" cy="334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Criterion Model Selection:</a:t>
            </a:r>
            <a:endParaRPr/>
          </a:p>
        </p:txBody>
      </p:sp>
      <p:sp>
        <p:nvSpPr>
          <p:cNvPr id="86" name="Google Shape;86;p18"/>
          <p:cNvSpPr txBox="1"/>
          <p:nvPr/>
        </p:nvSpPr>
        <p:spPr>
          <a:xfrm>
            <a:off x="586525" y="1793225"/>
            <a:ext cx="4104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The model selection are based on:</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GB" sz="1600"/>
              <a:t>The </a:t>
            </a:r>
            <a:r>
              <a:rPr b="1" lang="en-GB" sz="1600"/>
              <a:t>lowest</a:t>
            </a:r>
            <a:r>
              <a:rPr lang="en-GB" sz="1600"/>
              <a:t> value of </a:t>
            </a:r>
            <a:r>
              <a:rPr b="1" lang="en-GB" sz="1600"/>
              <a:t>error</a:t>
            </a:r>
            <a:endParaRPr b="1" sz="1600"/>
          </a:p>
          <a:p>
            <a:pPr indent="-317500" lvl="0" marL="457200" rtl="0" algn="l">
              <a:spcBef>
                <a:spcPts val="0"/>
              </a:spcBef>
              <a:spcAft>
                <a:spcPts val="0"/>
              </a:spcAft>
              <a:buSzPts val="1400"/>
              <a:buChar char="●"/>
            </a:pPr>
            <a:r>
              <a:rPr lang="en-GB" sz="1600"/>
              <a:t>The </a:t>
            </a:r>
            <a:r>
              <a:rPr b="1" lang="en-GB" sz="1600"/>
              <a:t>c</a:t>
            </a:r>
            <a:r>
              <a:rPr b="1" lang="en-GB" sz="1600"/>
              <a:t>onsistency</a:t>
            </a:r>
            <a:r>
              <a:rPr lang="en-GB" sz="1600"/>
              <a:t> and </a:t>
            </a:r>
            <a:r>
              <a:rPr b="1" lang="en-GB" sz="1600"/>
              <a:t>stability </a:t>
            </a:r>
            <a:r>
              <a:rPr lang="en-GB" sz="1600"/>
              <a:t>in terms of model</a:t>
            </a:r>
            <a:r>
              <a:rPr lang="en-GB"/>
              <a:t> </a:t>
            </a:r>
            <a:endParaRPr/>
          </a:p>
        </p:txBody>
      </p:sp>
      <p:sp>
        <p:nvSpPr>
          <p:cNvPr id="87" name="Google Shape;87;p18"/>
          <p:cNvSpPr/>
          <p:nvPr/>
        </p:nvSpPr>
        <p:spPr>
          <a:xfrm>
            <a:off x="5361425" y="1181075"/>
            <a:ext cx="3015600" cy="3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txBox="1"/>
          <p:nvPr/>
        </p:nvSpPr>
        <p:spPr>
          <a:xfrm>
            <a:off x="5545550" y="3841225"/>
            <a:ext cx="24795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a:solidFill>
                  <a:schemeClr val="dk2"/>
                </a:solidFill>
              </a:rPr>
              <a:t>Criterion Model Selection</a:t>
            </a:r>
            <a:endParaRPr/>
          </a:p>
        </p:txBody>
      </p:sp>
      <p:pic>
        <p:nvPicPr>
          <p:cNvPr id="89" name="Google Shape;89;p18"/>
          <p:cNvPicPr preferRelativeResize="0"/>
          <p:nvPr/>
        </p:nvPicPr>
        <p:blipFill>
          <a:blip r:embed="rId3">
            <a:alphaModFix/>
          </a:blip>
          <a:stretch>
            <a:fillRect/>
          </a:stretch>
        </p:blipFill>
        <p:spPr>
          <a:xfrm>
            <a:off x="4863275" y="1357625"/>
            <a:ext cx="3812849" cy="254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a:t>
            </a:r>
            <a:endParaRPr/>
          </a:p>
        </p:txBody>
      </p:sp>
      <p:sp>
        <p:nvSpPr>
          <p:cNvPr id="95" name="Google Shape;95;p19"/>
          <p:cNvSpPr txBox="1"/>
          <p:nvPr>
            <p:ph idx="1" type="body"/>
          </p:nvPr>
        </p:nvSpPr>
        <p:spPr>
          <a:xfrm>
            <a:off x="311700" y="1181050"/>
            <a:ext cx="380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As expected, distribution, patterns and characteristics for every variables varies:</a:t>
            </a:r>
            <a:endParaRPr/>
          </a:p>
          <a:p>
            <a:pPr indent="-342900" lvl="0" marL="457200" rtl="0" algn="l">
              <a:spcBef>
                <a:spcPts val="1200"/>
              </a:spcBef>
              <a:spcAft>
                <a:spcPts val="0"/>
              </a:spcAft>
              <a:buSzPts val="1800"/>
              <a:buChar char="●"/>
            </a:pPr>
            <a:r>
              <a:rPr lang="en-GB"/>
              <a:t>Approx. normal</a:t>
            </a:r>
            <a:endParaRPr/>
          </a:p>
          <a:p>
            <a:pPr indent="-342900" lvl="0" marL="457200" rtl="0" algn="l">
              <a:spcBef>
                <a:spcPts val="0"/>
              </a:spcBef>
              <a:spcAft>
                <a:spcPts val="0"/>
              </a:spcAft>
              <a:buSzPts val="1800"/>
              <a:buChar char="●"/>
            </a:pPr>
            <a:r>
              <a:rPr lang="en-GB"/>
              <a:t>Skewed (some are </a:t>
            </a:r>
            <a:r>
              <a:rPr lang="en-GB"/>
              <a:t>highly</a:t>
            </a:r>
            <a:r>
              <a:rPr lang="en-GB"/>
              <a:t> skewed)</a:t>
            </a:r>
            <a:endParaRPr/>
          </a:p>
          <a:p>
            <a:pPr indent="-342900" lvl="0" marL="457200" rtl="0" algn="l">
              <a:spcBef>
                <a:spcPts val="0"/>
              </a:spcBef>
              <a:spcAft>
                <a:spcPts val="0"/>
              </a:spcAft>
              <a:buSzPts val="1800"/>
              <a:buChar char="●"/>
            </a:pPr>
            <a:r>
              <a:rPr lang="en-GB"/>
              <a:t>Bimodal </a:t>
            </a:r>
            <a:endParaRPr/>
          </a:p>
          <a:p>
            <a:pPr indent="0" lvl="0" marL="0" rtl="0" algn="l">
              <a:spcBef>
                <a:spcPts val="1200"/>
              </a:spcBef>
              <a:spcAft>
                <a:spcPts val="1200"/>
              </a:spcAft>
              <a:buNone/>
            </a:pPr>
            <a:r>
              <a:rPr lang="en-GB"/>
              <a:t>Next step	missing values check </a:t>
            </a:r>
            <a:endParaRPr/>
          </a:p>
        </p:txBody>
      </p:sp>
      <p:pic>
        <p:nvPicPr>
          <p:cNvPr id="96" name="Google Shape;96;p19"/>
          <p:cNvPicPr preferRelativeResize="0"/>
          <p:nvPr/>
        </p:nvPicPr>
        <p:blipFill>
          <a:blip r:embed="rId3">
            <a:alphaModFix/>
          </a:blip>
          <a:stretch>
            <a:fillRect/>
          </a:stretch>
        </p:blipFill>
        <p:spPr>
          <a:xfrm>
            <a:off x="4183499" y="315913"/>
            <a:ext cx="4648801" cy="4511676"/>
          </a:xfrm>
          <a:prstGeom prst="rect">
            <a:avLst/>
          </a:prstGeom>
          <a:noFill/>
          <a:ln>
            <a:noFill/>
          </a:ln>
        </p:spPr>
      </p:pic>
      <p:sp>
        <p:nvSpPr>
          <p:cNvPr id="97" name="Google Shape;97;p19"/>
          <p:cNvSpPr/>
          <p:nvPr/>
        </p:nvSpPr>
        <p:spPr>
          <a:xfrm>
            <a:off x="1428750" y="3829050"/>
            <a:ext cx="285900" cy="21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Pre-processing: Missing values and correlation</a:t>
            </a:r>
            <a:endParaRPr/>
          </a:p>
        </p:txBody>
      </p:sp>
      <p:sp>
        <p:nvSpPr>
          <p:cNvPr id="103" name="Google Shape;103;p20"/>
          <p:cNvSpPr txBox="1"/>
          <p:nvPr>
            <p:ph idx="1" type="body"/>
          </p:nvPr>
        </p:nvSpPr>
        <p:spPr>
          <a:xfrm>
            <a:off x="311700" y="1152475"/>
            <a:ext cx="412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 achieve balanced data:</a:t>
            </a:r>
            <a:endParaRPr/>
          </a:p>
          <a:p>
            <a:pPr indent="-342900" lvl="0" marL="457200" rtl="0" algn="l">
              <a:spcBef>
                <a:spcPts val="1200"/>
              </a:spcBef>
              <a:spcAft>
                <a:spcPts val="0"/>
              </a:spcAft>
              <a:buSzPts val="1800"/>
              <a:buChar char="●"/>
            </a:pPr>
            <a:r>
              <a:rPr lang="en-GB"/>
              <a:t>Select variables with reasonable back-series data</a:t>
            </a:r>
            <a:endParaRPr/>
          </a:p>
          <a:p>
            <a:pPr indent="-342900" lvl="0" marL="457200" rtl="0" algn="l">
              <a:spcBef>
                <a:spcPts val="0"/>
              </a:spcBef>
              <a:spcAft>
                <a:spcPts val="0"/>
              </a:spcAft>
              <a:buSzPts val="1800"/>
              <a:buChar char="●"/>
            </a:pPr>
            <a:r>
              <a:rPr lang="en-GB"/>
              <a:t>Drop variables with missing values (more than 10%)</a:t>
            </a:r>
            <a:endParaRPr/>
          </a:p>
          <a:p>
            <a:pPr indent="0" lvl="0" marL="0" rtl="0" algn="l">
              <a:spcBef>
                <a:spcPts val="1200"/>
              </a:spcBef>
              <a:spcAft>
                <a:spcPts val="0"/>
              </a:spcAft>
              <a:buNone/>
            </a:pPr>
            <a:r>
              <a:rPr lang="en-GB"/>
              <a:t>47 (out of 112) </a:t>
            </a:r>
            <a:r>
              <a:rPr lang="en-GB"/>
              <a:t>variables</a:t>
            </a:r>
            <a:r>
              <a:rPr lang="en-GB"/>
              <a:t> selected to the next step 	correlation check</a:t>
            </a:r>
            <a:endParaRPr/>
          </a:p>
          <a:p>
            <a:pPr indent="0" lvl="0" marL="0" rtl="0" algn="l">
              <a:spcBef>
                <a:spcPts val="1200"/>
              </a:spcBef>
              <a:spcAft>
                <a:spcPts val="1200"/>
              </a:spcAft>
              <a:buNone/>
            </a:pPr>
            <a:r>
              <a:t/>
            </a:r>
            <a:endParaRPr/>
          </a:p>
        </p:txBody>
      </p:sp>
      <p:pic>
        <p:nvPicPr>
          <p:cNvPr id="104" name="Google Shape;104;p20"/>
          <p:cNvPicPr preferRelativeResize="0"/>
          <p:nvPr/>
        </p:nvPicPr>
        <p:blipFill>
          <a:blip r:embed="rId3">
            <a:alphaModFix/>
          </a:blip>
          <a:stretch>
            <a:fillRect/>
          </a:stretch>
        </p:blipFill>
        <p:spPr>
          <a:xfrm>
            <a:off x="4572000" y="1228500"/>
            <a:ext cx="4127575" cy="2936925"/>
          </a:xfrm>
          <a:prstGeom prst="rect">
            <a:avLst/>
          </a:prstGeom>
          <a:noFill/>
          <a:ln>
            <a:noFill/>
          </a:ln>
        </p:spPr>
      </p:pic>
      <p:sp>
        <p:nvSpPr>
          <p:cNvPr id="105" name="Google Shape;105;p20"/>
          <p:cNvSpPr/>
          <p:nvPr/>
        </p:nvSpPr>
        <p:spPr>
          <a:xfrm>
            <a:off x="1847850" y="3486150"/>
            <a:ext cx="285900" cy="21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pre-processing: Stationarity</a:t>
            </a:r>
            <a:endParaRPr/>
          </a:p>
          <a:p>
            <a:pPr indent="0" lvl="0" marL="0" rtl="0" algn="l">
              <a:spcBef>
                <a:spcPts val="0"/>
              </a:spcBef>
              <a:spcAft>
                <a:spcPts val="0"/>
              </a:spcAft>
              <a:buNone/>
            </a:pPr>
            <a:r>
              <a:t/>
            </a:r>
            <a:endParaRPr sz="1133"/>
          </a:p>
          <a:p>
            <a:pPr indent="-331470" lvl="0" marL="457200" rtl="0" algn="l">
              <a:spcBef>
                <a:spcPts val="0"/>
              </a:spcBef>
              <a:spcAft>
                <a:spcPts val="0"/>
              </a:spcAft>
              <a:buSzPct val="100000"/>
              <a:buChar char="●"/>
            </a:pPr>
            <a:r>
              <a:rPr lang="en-GB" sz="1800"/>
              <a:t>Every v</a:t>
            </a:r>
            <a:r>
              <a:rPr lang="en-GB" sz="1800"/>
              <a:t>ariables are non-stationary:</a:t>
            </a:r>
            <a:endParaRPr sz="1800"/>
          </a:p>
        </p:txBody>
      </p:sp>
      <p:grpSp>
        <p:nvGrpSpPr>
          <p:cNvPr id="111" name="Google Shape;111;p21"/>
          <p:cNvGrpSpPr/>
          <p:nvPr/>
        </p:nvGrpSpPr>
        <p:grpSpPr>
          <a:xfrm>
            <a:off x="811934" y="1370058"/>
            <a:ext cx="7619405" cy="3752336"/>
            <a:chOff x="278525" y="1416625"/>
            <a:chExt cx="7440825" cy="3705645"/>
          </a:xfrm>
        </p:grpSpPr>
        <p:pic>
          <p:nvPicPr>
            <p:cNvPr id="112" name="Google Shape;112;p21"/>
            <p:cNvPicPr preferRelativeResize="0"/>
            <p:nvPr/>
          </p:nvPicPr>
          <p:blipFill>
            <a:blip r:embed="rId3">
              <a:alphaModFix/>
            </a:blip>
            <a:stretch>
              <a:fillRect/>
            </a:stretch>
          </p:blipFill>
          <p:spPr>
            <a:xfrm>
              <a:off x="311700" y="1422700"/>
              <a:ext cx="1777525" cy="1173850"/>
            </a:xfrm>
            <a:prstGeom prst="rect">
              <a:avLst/>
            </a:prstGeom>
            <a:noFill/>
            <a:ln>
              <a:noFill/>
            </a:ln>
          </p:spPr>
        </p:pic>
        <p:pic>
          <p:nvPicPr>
            <p:cNvPr id="113" name="Google Shape;113;p21"/>
            <p:cNvPicPr preferRelativeResize="0"/>
            <p:nvPr/>
          </p:nvPicPr>
          <p:blipFill>
            <a:blip r:embed="rId4">
              <a:alphaModFix/>
            </a:blip>
            <a:stretch>
              <a:fillRect/>
            </a:stretch>
          </p:blipFill>
          <p:spPr>
            <a:xfrm>
              <a:off x="278525" y="2650325"/>
              <a:ext cx="1810700" cy="1200011"/>
            </a:xfrm>
            <a:prstGeom prst="rect">
              <a:avLst/>
            </a:prstGeom>
            <a:noFill/>
            <a:ln>
              <a:noFill/>
            </a:ln>
          </p:spPr>
        </p:pic>
        <p:pic>
          <p:nvPicPr>
            <p:cNvPr id="114" name="Google Shape;114;p21"/>
            <p:cNvPicPr preferRelativeResize="0"/>
            <p:nvPr/>
          </p:nvPicPr>
          <p:blipFill>
            <a:blip r:embed="rId5">
              <a:alphaModFix/>
            </a:blip>
            <a:stretch>
              <a:fillRect/>
            </a:stretch>
          </p:blipFill>
          <p:spPr>
            <a:xfrm>
              <a:off x="278525" y="3926525"/>
              <a:ext cx="1777525" cy="1173837"/>
            </a:xfrm>
            <a:prstGeom prst="rect">
              <a:avLst/>
            </a:prstGeom>
            <a:noFill/>
            <a:ln>
              <a:noFill/>
            </a:ln>
          </p:spPr>
        </p:pic>
        <p:pic>
          <p:nvPicPr>
            <p:cNvPr id="115" name="Google Shape;115;p21"/>
            <p:cNvPicPr preferRelativeResize="0"/>
            <p:nvPr/>
          </p:nvPicPr>
          <p:blipFill>
            <a:blip r:embed="rId6">
              <a:alphaModFix/>
            </a:blip>
            <a:stretch>
              <a:fillRect/>
            </a:stretch>
          </p:blipFill>
          <p:spPr>
            <a:xfrm>
              <a:off x="2144175" y="1416625"/>
              <a:ext cx="1810700" cy="1208554"/>
            </a:xfrm>
            <a:prstGeom prst="rect">
              <a:avLst/>
            </a:prstGeom>
            <a:noFill/>
            <a:ln>
              <a:noFill/>
            </a:ln>
          </p:spPr>
        </p:pic>
        <p:pic>
          <p:nvPicPr>
            <p:cNvPr id="116" name="Google Shape;116;p21"/>
            <p:cNvPicPr preferRelativeResize="0"/>
            <p:nvPr/>
          </p:nvPicPr>
          <p:blipFill>
            <a:blip r:embed="rId7">
              <a:alphaModFix/>
            </a:blip>
            <a:stretch>
              <a:fillRect/>
            </a:stretch>
          </p:blipFill>
          <p:spPr>
            <a:xfrm>
              <a:off x="2144175" y="2650325"/>
              <a:ext cx="1777525" cy="1173837"/>
            </a:xfrm>
            <a:prstGeom prst="rect">
              <a:avLst/>
            </a:prstGeom>
            <a:noFill/>
            <a:ln>
              <a:noFill/>
            </a:ln>
          </p:spPr>
        </p:pic>
        <p:pic>
          <p:nvPicPr>
            <p:cNvPr id="117" name="Google Shape;117;p21"/>
            <p:cNvPicPr preferRelativeResize="0"/>
            <p:nvPr/>
          </p:nvPicPr>
          <p:blipFill>
            <a:blip r:embed="rId8">
              <a:alphaModFix/>
            </a:blip>
            <a:stretch>
              <a:fillRect/>
            </a:stretch>
          </p:blipFill>
          <p:spPr>
            <a:xfrm>
              <a:off x="2144175" y="3926525"/>
              <a:ext cx="1810700" cy="1195745"/>
            </a:xfrm>
            <a:prstGeom prst="rect">
              <a:avLst/>
            </a:prstGeom>
            <a:noFill/>
            <a:ln>
              <a:noFill/>
            </a:ln>
          </p:spPr>
        </p:pic>
        <p:pic>
          <p:nvPicPr>
            <p:cNvPr id="118" name="Google Shape;118;p21"/>
            <p:cNvPicPr preferRelativeResize="0"/>
            <p:nvPr/>
          </p:nvPicPr>
          <p:blipFill>
            <a:blip r:embed="rId9">
              <a:alphaModFix/>
            </a:blip>
            <a:stretch>
              <a:fillRect/>
            </a:stretch>
          </p:blipFill>
          <p:spPr>
            <a:xfrm>
              <a:off x="4009825" y="1416625"/>
              <a:ext cx="1861526" cy="1233700"/>
            </a:xfrm>
            <a:prstGeom prst="rect">
              <a:avLst/>
            </a:prstGeom>
            <a:noFill/>
            <a:ln>
              <a:noFill/>
            </a:ln>
          </p:spPr>
        </p:pic>
        <p:pic>
          <p:nvPicPr>
            <p:cNvPr id="119" name="Google Shape;119;p21"/>
            <p:cNvPicPr preferRelativeResize="0"/>
            <p:nvPr/>
          </p:nvPicPr>
          <p:blipFill>
            <a:blip r:embed="rId10">
              <a:alphaModFix/>
            </a:blip>
            <a:stretch>
              <a:fillRect/>
            </a:stretch>
          </p:blipFill>
          <p:spPr>
            <a:xfrm>
              <a:off x="4074100" y="2650325"/>
              <a:ext cx="1777525" cy="1173837"/>
            </a:xfrm>
            <a:prstGeom prst="rect">
              <a:avLst/>
            </a:prstGeom>
            <a:noFill/>
            <a:ln>
              <a:noFill/>
            </a:ln>
          </p:spPr>
        </p:pic>
        <p:pic>
          <p:nvPicPr>
            <p:cNvPr id="120" name="Google Shape;120;p21"/>
            <p:cNvPicPr preferRelativeResize="0"/>
            <p:nvPr/>
          </p:nvPicPr>
          <p:blipFill>
            <a:blip r:embed="rId11">
              <a:alphaModFix/>
            </a:blip>
            <a:stretch>
              <a:fillRect/>
            </a:stretch>
          </p:blipFill>
          <p:spPr>
            <a:xfrm>
              <a:off x="4043000" y="3926525"/>
              <a:ext cx="1777525" cy="1186417"/>
            </a:xfrm>
            <a:prstGeom prst="rect">
              <a:avLst/>
            </a:prstGeom>
            <a:noFill/>
            <a:ln>
              <a:noFill/>
            </a:ln>
          </p:spPr>
        </p:pic>
        <p:pic>
          <p:nvPicPr>
            <p:cNvPr id="121" name="Google Shape;121;p21"/>
            <p:cNvPicPr preferRelativeResize="0"/>
            <p:nvPr/>
          </p:nvPicPr>
          <p:blipFill>
            <a:blip r:embed="rId12">
              <a:alphaModFix/>
            </a:blip>
            <a:stretch>
              <a:fillRect/>
            </a:stretch>
          </p:blipFill>
          <p:spPr>
            <a:xfrm>
              <a:off x="5926300" y="1466475"/>
              <a:ext cx="1758656" cy="1173825"/>
            </a:xfrm>
            <a:prstGeom prst="rect">
              <a:avLst/>
            </a:prstGeom>
            <a:noFill/>
            <a:ln>
              <a:noFill/>
            </a:ln>
          </p:spPr>
        </p:pic>
        <p:pic>
          <p:nvPicPr>
            <p:cNvPr id="122" name="Google Shape;122;p21"/>
            <p:cNvPicPr preferRelativeResize="0"/>
            <p:nvPr/>
          </p:nvPicPr>
          <p:blipFill>
            <a:blip r:embed="rId13">
              <a:alphaModFix/>
            </a:blip>
            <a:stretch>
              <a:fillRect/>
            </a:stretch>
          </p:blipFill>
          <p:spPr>
            <a:xfrm>
              <a:off x="5927825" y="2650325"/>
              <a:ext cx="1758650" cy="1161371"/>
            </a:xfrm>
            <a:prstGeom prst="rect">
              <a:avLst/>
            </a:prstGeom>
            <a:noFill/>
            <a:ln>
              <a:noFill/>
            </a:ln>
          </p:spPr>
        </p:pic>
        <p:pic>
          <p:nvPicPr>
            <p:cNvPr id="123" name="Google Shape;123;p21"/>
            <p:cNvPicPr preferRelativeResize="0"/>
            <p:nvPr/>
          </p:nvPicPr>
          <p:blipFill>
            <a:blip r:embed="rId14">
              <a:alphaModFix/>
            </a:blip>
            <a:stretch>
              <a:fillRect/>
            </a:stretch>
          </p:blipFill>
          <p:spPr>
            <a:xfrm>
              <a:off x="5908650" y="3897918"/>
              <a:ext cx="1810700" cy="1200016"/>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